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73" r:id="rId3"/>
    <p:sldId id="281" r:id="rId4"/>
    <p:sldId id="279" r:id="rId5"/>
    <p:sldId id="263" r:id="rId6"/>
    <p:sldId id="257" r:id="rId7"/>
    <p:sldId id="270" r:id="rId8"/>
    <p:sldId id="284" r:id="rId9"/>
    <p:sldId id="282" r:id="rId10"/>
    <p:sldId id="275" r:id="rId11"/>
    <p:sldId id="259" r:id="rId12"/>
    <p:sldId id="269" r:id="rId13"/>
    <p:sldId id="266" r:id="rId14"/>
    <p:sldId id="285" r:id="rId15"/>
    <p:sldId id="283" r:id="rId16"/>
    <p:sldId id="267" r:id="rId17"/>
    <p:sldId id="280" r:id="rId18"/>
    <p:sldId id="268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D8D8"/>
    <a:srgbClr val="EAEAEA"/>
    <a:srgbClr val="FDFDFD"/>
    <a:srgbClr val="ECF9E7"/>
    <a:srgbClr val="04530E"/>
    <a:srgbClr val="FFFFCC"/>
    <a:srgbClr val="FFCC66"/>
    <a:srgbClr val="2E8410"/>
    <a:srgbClr val="CDCDCD"/>
    <a:srgbClr val="266A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CD8DA7-56FA-7F15-F051-973FA7F7A685}" v="554" dt="2025-02-04T12:46:44.680"/>
    <p1510:client id="{AAB60F05-908B-4991-968D-3A428BB91E9C}" v="39" dt="2025-02-03T09:03:03.4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5" autoAdjust="0"/>
    <p:restoredTop sz="95046" autoAdjust="0"/>
  </p:normalViewPr>
  <p:slideViewPr>
    <p:cSldViewPr snapToGrid="0">
      <p:cViewPr varScale="1">
        <p:scale>
          <a:sx n="78" d="100"/>
          <a:sy n="78" d="100"/>
        </p:scale>
        <p:origin x="86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766FB-8CA6-48A1-8703-1D2078D1A642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AE2CE2-1584-4BC8-85AD-B91CB1C554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118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2CE2-1584-4BC8-85AD-B91CB1C5548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976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E2CE2-1584-4BC8-85AD-B91CB1C554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606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BB710-5867-060C-70E0-36B4845D91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1D11EB4-555F-97D3-D7B0-0E437EA48D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DAC67D-CF7A-9229-013D-EE33D18F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F96A-2A44-4995-BE4D-BA8405A17740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008CCD-9AF1-6DE7-D71C-E30088033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AAAE49-0613-41B5-50A0-401743EC4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ko-KR" dirty="0">
                <a:latin typeface="HGPMinchoE" panose="02020800000000000000" pitchFamily="18" charset="-128"/>
                <a:ea typeface="HGPMinchoE" panose="02020800000000000000" pitchFamily="18" charset="-128"/>
              </a:rPr>
              <a:t>Clarity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8621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A8CF4-CF03-CBA8-6BF7-551B50AB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11E66D-8C70-C5AD-EE1C-5A627411DE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8A9CEF-DA8A-392E-B844-A1E2CFBE5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F96A-2A44-4995-BE4D-BA8405A17740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18019B-D210-1F3B-A690-9F08F0CD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E5559C-F46D-C3CD-6C79-A240F6277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HGPMinchoE" panose="02020800000000000000" pitchFamily="18" charset="-128"/>
                <a:ea typeface="HGPMinchoE" panose="02020800000000000000" pitchFamily="18" charset="-128"/>
                <a:cs typeface="+mn-cs"/>
              </a:rPr>
              <a:t>Clarity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7585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04D2922-4C27-A52F-72BC-4DFCAE7A32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4A0BB1-FE36-046D-3931-E1875D28D5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0BE41D-ECEE-7873-4230-99A0C546D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F96A-2A44-4995-BE4D-BA8405A17740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9E6A8C-9BB7-13F5-244C-D1C3A6158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1858AE-E564-3501-3FD6-F505085FA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HGPMinchoE" panose="02020800000000000000" pitchFamily="18" charset="-128"/>
                <a:ea typeface="HGPMinchoE" panose="02020800000000000000" pitchFamily="18" charset="-128"/>
                <a:cs typeface="+mn-cs"/>
              </a:rPr>
              <a:t>Clarity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10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5D98B-162D-56FD-B413-AE548CAC0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18C27F-02CB-CFBE-F497-66F7D62FC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60C16A-285C-AD52-EA82-46C9F6635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F96A-2A44-4995-BE4D-BA8405A17740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0A8410-132F-5DB5-288D-72DA26FEC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5F26C5-80CE-38D5-6507-68F227AC5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HGPMinchoE" panose="02020800000000000000" pitchFamily="18" charset="-128"/>
                <a:ea typeface="HGPMinchoE" panose="02020800000000000000" pitchFamily="18" charset="-128"/>
                <a:cs typeface="+mn-cs"/>
              </a:rPr>
              <a:t>Clarity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4740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B6A6A7-1AE8-212B-AA76-D8B467558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C92167-6360-BC49-8DD8-A7D8FBB87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2F02C9-8F87-6047-0DBA-FB5D7FB13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F96A-2A44-4995-BE4D-BA8405A17740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79EC7D-1FE8-513E-10C1-5C8D6914C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37E0A9-DC14-1008-EACE-3FD59EA84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HGPMinchoE" panose="02020800000000000000" pitchFamily="18" charset="-128"/>
                <a:ea typeface="HGPMinchoE" panose="02020800000000000000" pitchFamily="18" charset="-128"/>
                <a:cs typeface="+mn-cs"/>
              </a:rPr>
              <a:t>Clarity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7285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9CFBE1-94EC-B4F0-0D60-42DD7ED51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C481F6-EC5F-05AA-FDD7-A1227516D6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3FE2B4-E86F-ED03-328D-ED15B22A33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97148A-7214-6883-89D4-1D37BFD8D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F96A-2A44-4995-BE4D-BA8405A17740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4660DB-B01A-1746-25AB-A3C2FBB8A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>
                <a:ea typeface="HGPMinchoE" panose="02020800000000000000" pitchFamily="18" charset="-128"/>
              </a:rPr>
              <a:t>Clarity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EED77A-EF59-8306-BE2D-8078196C2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HGPMinchoE" panose="02020800000000000000" pitchFamily="18" charset="-128"/>
                <a:ea typeface="HGPMinchoE" panose="02020800000000000000" pitchFamily="18" charset="-128"/>
                <a:cs typeface="+mn-cs"/>
              </a:rPr>
              <a:t>Clarity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6780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9B4851-E67E-9CBB-D468-35F295DCE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702A46-0392-DB59-54FD-85067CFC0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F5B9B6-5452-24BE-25F3-9FCB6BF4E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4A48FB9-2EE3-55A1-0DAC-E1419E156C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01787A3-E5E8-4CAF-96FD-5BE0E791A9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3A924F9-2BF3-08FD-F808-3AA270ACC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F96A-2A44-4995-BE4D-BA8405A17740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D9E14A2-AE2F-1020-3E05-70A2B2845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2EE8140-76C7-791A-E6E9-8D0DA4F5C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HGPMinchoE" panose="02020800000000000000" pitchFamily="18" charset="-128"/>
                <a:ea typeface="HGPMinchoE" panose="02020800000000000000" pitchFamily="18" charset="-128"/>
                <a:cs typeface="+mn-cs"/>
              </a:rPr>
              <a:t>Clarity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8972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7272B5-9B1D-9855-C114-E0F506842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DAA1845-9DF5-680F-D388-140DD4676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F96A-2A44-4995-BE4D-BA8405A17740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745C228-C58B-9E5C-6205-810306B56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2EF26A-48ED-5E24-6594-A8FC0EE68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HGPMinchoE" panose="02020800000000000000" pitchFamily="18" charset="-128"/>
                <a:ea typeface="HGPMinchoE" panose="02020800000000000000" pitchFamily="18" charset="-128"/>
                <a:cs typeface="+mn-cs"/>
              </a:rPr>
              <a:t>Clarity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0719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84A3D1A-3331-0637-4286-584F904F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F96A-2A44-4995-BE4D-BA8405A17740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77A9C44-E577-BCFA-7FC9-4E0FFC4D6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7AC51A-D5CE-FD84-44DF-73D052589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HGPMinchoE" panose="02020800000000000000" pitchFamily="18" charset="-128"/>
                <a:ea typeface="HGPMinchoE" panose="02020800000000000000" pitchFamily="18" charset="-128"/>
                <a:cs typeface="+mn-cs"/>
              </a:rPr>
              <a:t>Clarity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857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78644F-05DB-0842-CCEB-B63402F71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DF98CC-AF10-4544-4CC2-ACA910529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D6E572-F9D3-C21B-A5C9-68196D57CD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C9851B-15D6-C52E-203C-4109F35EB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F96A-2A44-4995-BE4D-BA8405A17740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8F8950-637F-C98D-9275-EF7883952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1BE254-238F-B5AE-CA98-7ACEB1F78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HGPMinchoE" panose="02020800000000000000" pitchFamily="18" charset="-128"/>
                <a:ea typeface="HGPMinchoE" panose="02020800000000000000" pitchFamily="18" charset="-128"/>
                <a:cs typeface="+mn-cs"/>
              </a:rPr>
              <a:t>Clarity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305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A9CFE-A194-6348-DDE8-B0A557C9F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D1A4ACC-AC0D-549D-ADD5-DE6471CCBE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E01995-5496-5133-B3A2-AC0C07EA6A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2D6951-4A60-41FF-87F1-509199324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F96A-2A44-4995-BE4D-BA8405A17740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860B32-DC3F-F68C-E04E-BB152A419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5858CD-3003-C3EA-6C1C-A9B0D92CC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HGPMinchoE" panose="02020800000000000000" pitchFamily="18" charset="-128"/>
                <a:ea typeface="HGPMinchoE" panose="02020800000000000000" pitchFamily="18" charset="-128"/>
                <a:cs typeface="+mn-cs"/>
              </a:rPr>
              <a:t>Clarity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514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5EE948-EA2E-5DF5-E0AB-3ACC74F64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D4C0F3-7C9D-4CD0-B520-16894D8A0E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2E8593-316A-9FB8-6E90-A73E6D3FFC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C1F96A-2A44-4995-BE4D-BA8405A17740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9F9929-E1C3-14E1-5B28-F9FF923009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HGPMinchoE" panose="02020800000000000000" pitchFamily="18" charset="-128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EE8D3E-A010-C3EC-2F1D-7876CA5379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HGPMinchoE" panose="02020800000000000000" pitchFamily="18" charset="-128"/>
                <a:ea typeface="HGPMinchoE" panose="02020800000000000000" pitchFamily="18" charset="-128"/>
                <a:cs typeface="+mn-cs"/>
              </a:rPr>
              <a:t>Clarity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1947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10" Type="http://schemas.openxmlformats.org/officeDocument/2006/relationships/image" Target="../media/image5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ahmad.lotfi%7d@ntu.ac.uk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5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A66802-78E9-CBAC-8A90-1275C3BB0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42496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캡스톤</a:t>
            </a:r>
            <a:r>
              <a:rPr lang="ko-KR" altLang="en-US" sz="3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디자인</a:t>
            </a:r>
            <a:r>
              <a:rPr lang="en-US" altLang="ko-KR" sz="3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Ⅰ</a:t>
            </a:r>
            <a:br>
              <a:rPr lang="en-US" altLang="ko-KR" sz="3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3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계획 발표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0D915B8-6F3B-70BA-398A-70BB2EC56438}"/>
              </a:ext>
            </a:extLst>
          </p:cNvPr>
          <p:cNvSpPr txBox="1">
            <a:spLocks/>
          </p:cNvSpPr>
          <p:nvPr/>
        </p:nvSpPr>
        <p:spPr>
          <a:xfrm>
            <a:off x="1524000" y="3386940"/>
            <a:ext cx="9144000" cy="10863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2025.03.12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637A65B-C89F-024C-8D88-0691CB377FF1}"/>
              </a:ext>
            </a:extLst>
          </p:cNvPr>
          <p:cNvSpPr/>
          <p:nvPr/>
        </p:nvSpPr>
        <p:spPr>
          <a:xfrm rot="-1665925">
            <a:off x="5751624" y="1177871"/>
            <a:ext cx="8816520" cy="7598806"/>
          </a:xfrm>
          <a:custGeom>
            <a:avLst/>
            <a:gdLst/>
            <a:ahLst/>
            <a:cxnLst/>
            <a:rect l="l" t="t" r="r" b="b"/>
            <a:pathLst>
              <a:path w="11233171" h="9688155">
                <a:moveTo>
                  <a:pt x="0" y="0"/>
                </a:moveTo>
                <a:lnTo>
                  <a:pt x="11233171" y="0"/>
                </a:lnTo>
                <a:lnTo>
                  <a:pt x="11233171" y="9688156"/>
                </a:lnTo>
                <a:lnTo>
                  <a:pt x="0" y="9688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4394CFAE-C70B-538F-18F4-D830CD1A9112}"/>
              </a:ext>
            </a:extLst>
          </p:cNvPr>
          <p:cNvSpPr/>
          <p:nvPr/>
        </p:nvSpPr>
        <p:spPr>
          <a:xfrm>
            <a:off x="-7325357" y="-4613067"/>
            <a:ext cx="10331966" cy="7961104"/>
          </a:xfrm>
          <a:custGeom>
            <a:avLst/>
            <a:gdLst/>
            <a:ahLst/>
            <a:cxnLst/>
            <a:rect l="l" t="t" r="r" b="b"/>
            <a:pathLst>
              <a:path w="10331966" h="7961104">
                <a:moveTo>
                  <a:pt x="0" y="0"/>
                </a:moveTo>
                <a:lnTo>
                  <a:pt x="10331966" y="0"/>
                </a:lnTo>
                <a:lnTo>
                  <a:pt x="10331966" y="7961104"/>
                </a:lnTo>
                <a:lnTo>
                  <a:pt x="0" y="79611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2742AC1-7823-FB58-FC44-A96AF952A267}"/>
              </a:ext>
            </a:extLst>
          </p:cNvPr>
          <p:cNvSpPr txBox="1">
            <a:spLocks/>
          </p:cNvSpPr>
          <p:nvPr/>
        </p:nvSpPr>
        <p:spPr>
          <a:xfrm>
            <a:off x="11060107" y="5980186"/>
            <a:ext cx="1131893" cy="5372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D75FDF6-8A8B-EC8D-2D0F-F77919AD30B6}"/>
              </a:ext>
            </a:extLst>
          </p:cNvPr>
          <p:cNvSpPr txBox="1">
            <a:spLocks/>
          </p:cNvSpPr>
          <p:nvPr/>
        </p:nvSpPr>
        <p:spPr>
          <a:xfrm>
            <a:off x="1524000" y="4596631"/>
            <a:ext cx="9144000" cy="18242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Team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Holmez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20197119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박준형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20211921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이성원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20222015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홍금비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20222016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황민호</a:t>
            </a:r>
          </a:p>
        </p:txBody>
      </p:sp>
    </p:spTree>
    <p:extLst>
      <p:ext uri="{BB962C8B-B14F-4D97-AF65-F5344CB8AC3E}">
        <p14:creationId xmlns:p14="http://schemas.microsoft.com/office/powerpoint/2010/main" val="2066103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9D8BB0E-DC95-A338-A9D9-3DF4BE718A61}"/>
              </a:ext>
            </a:extLst>
          </p:cNvPr>
          <p:cNvGrpSpPr/>
          <p:nvPr/>
        </p:nvGrpSpPr>
        <p:grpSpPr>
          <a:xfrm>
            <a:off x="5462671" y="2321125"/>
            <a:ext cx="2696737" cy="2943542"/>
            <a:chOff x="5717960" y="2554800"/>
            <a:chExt cx="2696737" cy="2943542"/>
          </a:xfrm>
        </p:grpSpPr>
        <p:pic>
          <p:nvPicPr>
            <p:cNvPr id="15" name="그래픽 14" descr="돋보기 윤곽선">
              <a:extLst>
                <a:ext uri="{FF2B5EF4-FFF2-40B4-BE49-F238E27FC236}">
                  <a16:creationId xmlns:a16="http://schemas.microsoft.com/office/drawing/2014/main" id="{9427C5E4-E468-12CF-28B7-BA955A45D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9129" y="2554800"/>
              <a:ext cx="914400" cy="914400"/>
            </a:xfrm>
            <a:prstGeom prst="rect">
              <a:avLst/>
            </a:prstGeom>
          </p:spPr>
        </p:pic>
        <p:sp>
          <p:nvSpPr>
            <p:cNvPr id="16" name="제목 1">
              <a:extLst>
                <a:ext uri="{FF2B5EF4-FFF2-40B4-BE49-F238E27FC236}">
                  <a16:creationId xmlns:a16="http://schemas.microsoft.com/office/drawing/2014/main" id="{E4774DC6-84E9-FEA2-C162-CF2D76A37F58}"/>
                </a:ext>
              </a:extLst>
            </p:cNvPr>
            <p:cNvSpPr txBox="1">
              <a:spLocks/>
            </p:cNvSpPr>
            <p:nvPr/>
          </p:nvSpPr>
          <p:spPr>
            <a:xfrm>
              <a:off x="5717960" y="4434736"/>
              <a:ext cx="2696737" cy="106360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ko-KR" altLang="en-US" sz="18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딥페이크</a:t>
              </a:r>
              <a:r>
                <a:rPr lang="ko-KR" alt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판별 모델을</a:t>
              </a:r>
              <a:endPara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사용하여 이미지 분석</a:t>
              </a:r>
              <a:endPara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B6846E3F-CABD-1093-C23E-0650953B3662}"/>
                </a:ext>
              </a:extLst>
            </p:cNvPr>
            <p:cNvSpPr/>
            <p:nvPr/>
          </p:nvSpPr>
          <p:spPr>
            <a:xfrm>
              <a:off x="6034407" y="3811148"/>
              <a:ext cx="2063844" cy="5665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딥페이크</a:t>
              </a:r>
              <a:r>
                <a:rPr lang="ko-KR" altLang="en-US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분석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7AB26D6-3D74-1281-7196-5DE454FFF242}"/>
              </a:ext>
            </a:extLst>
          </p:cNvPr>
          <p:cNvGrpSpPr/>
          <p:nvPr/>
        </p:nvGrpSpPr>
        <p:grpSpPr>
          <a:xfrm>
            <a:off x="8657063" y="2390687"/>
            <a:ext cx="2696737" cy="2873980"/>
            <a:chOff x="8380768" y="2589581"/>
            <a:chExt cx="2696737" cy="2873980"/>
          </a:xfrm>
        </p:grpSpPr>
        <p:pic>
          <p:nvPicPr>
            <p:cNvPr id="19" name="그래픽 18" descr="하키 스틱 곡선 그래프 윤곽선">
              <a:extLst>
                <a:ext uri="{FF2B5EF4-FFF2-40B4-BE49-F238E27FC236}">
                  <a16:creationId xmlns:a16="http://schemas.microsoft.com/office/drawing/2014/main" id="{9FDBCBF1-F704-F2CD-134E-A331C7DF9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71937" y="2589581"/>
              <a:ext cx="914400" cy="914400"/>
            </a:xfrm>
            <a:prstGeom prst="rect">
              <a:avLst/>
            </a:prstGeom>
          </p:spPr>
        </p:pic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4DE8A284-7A7D-5FCB-C8BD-0DDEE5EB5EE9}"/>
                </a:ext>
              </a:extLst>
            </p:cNvPr>
            <p:cNvSpPr txBox="1">
              <a:spLocks/>
            </p:cNvSpPr>
            <p:nvPr/>
          </p:nvSpPr>
          <p:spPr>
            <a:xfrm>
              <a:off x="8380768" y="4399955"/>
              <a:ext cx="2696737" cy="106360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ko-KR" altLang="en-US" sz="18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딥페이크</a:t>
              </a:r>
              <a:r>
                <a:rPr lang="ko-KR" alt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탐지</a:t>
              </a:r>
              <a:r>
                <a:rPr lang="en-US" altLang="ko-KR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후</a:t>
              </a:r>
              <a:endPara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분석된 결과 표시</a:t>
              </a: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E3392110-2BA9-9924-AC6E-8FC472C72A61}"/>
                </a:ext>
              </a:extLst>
            </p:cNvPr>
            <p:cNvSpPr/>
            <p:nvPr/>
          </p:nvSpPr>
          <p:spPr>
            <a:xfrm>
              <a:off x="8697215" y="3776367"/>
              <a:ext cx="2063844" cy="5665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결과 표시</a:t>
              </a:r>
            </a:p>
          </p:txBody>
        </p:sp>
      </p:grpSp>
      <p:sp>
        <p:nvSpPr>
          <p:cNvPr id="22" name="제목 1">
            <a:extLst>
              <a:ext uri="{FF2B5EF4-FFF2-40B4-BE49-F238E27FC236}">
                <a16:creationId xmlns:a16="http://schemas.microsoft.com/office/drawing/2014/main" id="{EB495581-1181-4317-F055-01AE5EB484C6}"/>
              </a:ext>
            </a:extLst>
          </p:cNvPr>
          <p:cNvSpPr txBox="1">
            <a:spLocks/>
          </p:cNvSpPr>
          <p:nvPr/>
        </p:nvSpPr>
        <p:spPr>
          <a:xfrm>
            <a:off x="11060107" y="5980186"/>
            <a:ext cx="1131893" cy="5372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400" dirty="0" err="1">
                <a:solidFill>
                  <a:schemeClr val="bg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Holmez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7344660-CBC5-B632-5307-48D7AAD95805}"/>
              </a:ext>
            </a:extLst>
          </p:cNvPr>
          <p:cNvGrpSpPr/>
          <p:nvPr/>
        </p:nvGrpSpPr>
        <p:grpSpPr>
          <a:xfrm>
            <a:off x="8166841" y="3710880"/>
            <a:ext cx="490222" cy="307786"/>
            <a:chOff x="2439022" y="3701895"/>
            <a:chExt cx="797271" cy="905748"/>
          </a:xfrm>
        </p:grpSpPr>
        <p:sp>
          <p:nvSpPr>
            <p:cNvPr id="27" name="화살표: 갈매기형 수장 26">
              <a:extLst>
                <a:ext uri="{FF2B5EF4-FFF2-40B4-BE49-F238E27FC236}">
                  <a16:creationId xmlns:a16="http://schemas.microsoft.com/office/drawing/2014/main" id="{BD90E282-C07A-C5B0-2025-BA43DD545901}"/>
                </a:ext>
              </a:extLst>
            </p:cNvPr>
            <p:cNvSpPr/>
            <p:nvPr/>
          </p:nvSpPr>
          <p:spPr>
            <a:xfrm>
              <a:off x="2439022" y="3701895"/>
              <a:ext cx="531514" cy="905748"/>
            </a:xfrm>
            <a:prstGeom prst="chevron">
              <a:avLst>
                <a:gd name="adj" fmla="val 58197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화살표: 갈매기형 수장 27">
              <a:extLst>
                <a:ext uri="{FF2B5EF4-FFF2-40B4-BE49-F238E27FC236}">
                  <a16:creationId xmlns:a16="http://schemas.microsoft.com/office/drawing/2014/main" id="{3862BD1E-F527-CE3E-5863-BE4BD052C2C0}"/>
                </a:ext>
              </a:extLst>
            </p:cNvPr>
            <p:cNvSpPr/>
            <p:nvPr/>
          </p:nvSpPr>
          <p:spPr>
            <a:xfrm>
              <a:off x="2704779" y="3701895"/>
              <a:ext cx="531514" cy="905748"/>
            </a:xfrm>
            <a:prstGeom prst="chevron">
              <a:avLst>
                <a:gd name="adj" fmla="val 58197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F15E80E-13FB-2740-3156-E3425D97E013}"/>
              </a:ext>
            </a:extLst>
          </p:cNvPr>
          <p:cNvGrpSpPr/>
          <p:nvPr/>
        </p:nvGrpSpPr>
        <p:grpSpPr>
          <a:xfrm>
            <a:off x="1189831" y="2141359"/>
            <a:ext cx="3667330" cy="1687194"/>
            <a:chOff x="766528" y="2060964"/>
            <a:chExt cx="3667330" cy="1687194"/>
          </a:xfrm>
        </p:grpSpPr>
        <p:pic>
          <p:nvPicPr>
            <p:cNvPr id="9" name="그래픽 8" descr="업로드 윤곽선">
              <a:extLst>
                <a:ext uri="{FF2B5EF4-FFF2-40B4-BE49-F238E27FC236}">
                  <a16:creationId xmlns:a16="http://schemas.microsoft.com/office/drawing/2014/main" id="{B4C46084-022C-F861-2AB3-D40764FEB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6528" y="2301955"/>
              <a:ext cx="914400" cy="914400"/>
            </a:xfrm>
            <a:prstGeom prst="rect">
              <a:avLst/>
            </a:prstGeom>
          </p:spPr>
        </p:pic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47AB416-3991-6408-30AB-639C7DC49806}"/>
                </a:ext>
              </a:extLst>
            </p:cNvPr>
            <p:cNvGrpSpPr/>
            <p:nvPr/>
          </p:nvGrpSpPr>
          <p:grpSpPr>
            <a:xfrm>
              <a:off x="1737121" y="2060964"/>
              <a:ext cx="2696737" cy="1687194"/>
              <a:chOff x="8380768" y="3776367"/>
              <a:chExt cx="2696737" cy="1687194"/>
            </a:xfrm>
          </p:grpSpPr>
          <p:sp>
            <p:nvSpPr>
              <p:cNvPr id="39" name="제목 1">
                <a:extLst>
                  <a:ext uri="{FF2B5EF4-FFF2-40B4-BE49-F238E27FC236}">
                    <a16:creationId xmlns:a16="http://schemas.microsoft.com/office/drawing/2014/main" id="{92738AFA-0EB3-19C3-117F-E75C852FD4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0768" y="4399955"/>
                <a:ext cx="2696737" cy="10636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800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딥페이크</a:t>
                </a:r>
                <a:r>
                  <a:rPr lang="ko-KR" altLang="en-US" sz="18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탐지를 위한</a:t>
                </a:r>
                <a:endParaRPr lang="en-US" altLang="ko-KR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8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동영상 업로드</a:t>
                </a:r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06218821-EA12-4057-FA3F-3106BD2CDDF7}"/>
                  </a:ext>
                </a:extLst>
              </p:cNvPr>
              <p:cNvSpPr/>
              <p:nvPr/>
            </p:nvSpPr>
            <p:spPr>
              <a:xfrm>
                <a:off x="8697215" y="3776367"/>
                <a:ext cx="2063844" cy="56658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이미지 업로드</a:t>
                </a: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1C0DBCC-BF26-BC6F-371A-A33F066A407D}"/>
              </a:ext>
            </a:extLst>
          </p:cNvPr>
          <p:cNvGrpSpPr/>
          <p:nvPr/>
        </p:nvGrpSpPr>
        <p:grpSpPr>
          <a:xfrm>
            <a:off x="1189831" y="4292992"/>
            <a:ext cx="3667330" cy="1687194"/>
            <a:chOff x="838200" y="4292992"/>
            <a:chExt cx="3667330" cy="1687194"/>
          </a:xfrm>
        </p:grpSpPr>
        <p:pic>
          <p:nvPicPr>
            <p:cNvPr id="11" name="그래픽 10" descr="카메라 윤곽선">
              <a:extLst>
                <a:ext uri="{FF2B5EF4-FFF2-40B4-BE49-F238E27FC236}">
                  <a16:creationId xmlns:a16="http://schemas.microsoft.com/office/drawing/2014/main" id="{DAFBC265-94A4-5323-0521-7207198E9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8200" y="4533983"/>
              <a:ext cx="914400" cy="914400"/>
            </a:xfrm>
            <a:prstGeom prst="rect">
              <a:avLst/>
            </a:prstGeom>
          </p:spPr>
        </p:pic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5E6D865-8AA0-1C92-070D-A8F3D420C301}"/>
                </a:ext>
              </a:extLst>
            </p:cNvPr>
            <p:cNvGrpSpPr/>
            <p:nvPr/>
          </p:nvGrpSpPr>
          <p:grpSpPr>
            <a:xfrm>
              <a:off x="1808793" y="4292992"/>
              <a:ext cx="2696737" cy="1687194"/>
              <a:chOff x="8380768" y="3776367"/>
              <a:chExt cx="2696737" cy="1687194"/>
            </a:xfrm>
          </p:grpSpPr>
          <p:sp>
            <p:nvSpPr>
              <p:cNvPr id="43" name="제목 1">
                <a:extLst>
                  <a:ext uri="{FF2B5EF4-FFF2-40B4-BE49-F238E27FC236}">
                    <a16:creationId xmlns:a16="http://schemas.microsoft.com/office/drawing/2014/main" id="{2AD27FBE-F055-D0A0-D094-497844AFBA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0768" y="4399955"/>
                <a:ext cx="2696737" cy="10636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1800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딥페이크</a:t>
                </a:r>
                <a:r>
                  <a:rPr lang="ko-KR" altLang="en-US" sz="18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탐지를 위한</a:t>
                </a:r>
                <a:endParaRPr lang="en-US" altLang="ko-KR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8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실시간 사진 촬영</a:t>
                </a:r>
              </a:p>
            </p:txBody>
          </p:sp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4DF14BC7-64E2-2929-8BAD-D0D3CDFEFD0B}"/>
                  </a:ext>
                </a:extLst>
              </p:cNvPr>
              <p:cNvSpPr/>
              <p:nvPr/>
            </p:nvSpPr>
            <p:spPr>
              <a:xfrm>
                <a:off x="8697215" y="3776367"/>
                <a:ext cx="2063844" cy="56658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사진 촬영</a:t>
                </a:r>
              </a:p>
            </p:txBody>
          </p: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D2BE2EC-523F-C1ED-0210-30991900BC65}"/>
              </a:ext>
            </a:extLst>
          </p:cNvPr>
          <p:cNvGrpSpPr/>
          <p:nvPr/>
        </p:nvGrpSpPr>
        <p:grpSpPr>
          <a:xfrm>
            <a:off x="4928148" y="3465145"/>
            <a:ext cx="490223" cy="1013844"/>
            <a:chOff x="4364960" y="3234029"/>
            <a:chExt cx="490223" cy="101384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6672F3F-017B-267E-4B37-C379CCB90ABF}"/>
                </a:ext>
              </a:extLst>
            </p:cNvPr>
            <p:cNvGrpSpPr/>
            <p:nvPr/>
          </p:nvGrpSpPr>
          <p:grpSpPr>
            <a:xfrm rot="1904885">
              <a:off x="4364961" y="3234029"/>
              <a:ext cx="490222" cy="307786"/>
              <a:chOff x="2439022" y="3701895"/>
              <a:chExt cx="797271" cy="905748"/>
            </a:xfrm>
          </p:grpSpPr>
          <p:sp>
            <p:nvSpPr>
              <p:cNvPr id="24" name="화살표: 갈매기형 수장 23">
                <a:extLst>
                  <a:ext uri="{FF2B5EF4-FFF2-40B4-BE49-F238E27FC236}">
                    <a16:creationId xmlns:a16="http://schemas.microsoft.com/office/drawing/2014/main" id="{82B1ACAD-CE10-6B5D-68D4-619274F58486}"/>
                  </a:ext>
                </a:extLst>
              </p:cNvPr>
              <p:cNvSpPr/>
              <p:nvPr/>
            </p:nvSpPr>
            <p:spPr>
              <a:xfrm>
                <a:off x="2439022" y="3701895"/>
                <a:ext cx="531514" cy="905748"/>
              </a:xfrm>
              <a:prstGeom prst="chevron">
                <a:avLst>
                  <a:gd name="adj" fmla="val 58197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A2533A5D-0C06-1293-D4A5-6B0DF856C852}"/>
                  </a:ext>
                </a:extLst>
              </p:cNvPr>
              <p:cNvSpPr/>
              <p:nvPr/>
            </p:nvSpPr>
            <p:spPr>
              <a:xfrm>
                <a:off x="2704779" y="3701895"/>
                <a:ext cx="531514" cy="905748"/>
              </a:xfrm>
              <a:prstGeom prst="chevron">
                <a:avLst>
                  <a:gd name="adj" fmla="val 58197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97D6F036-147F-3E36-7086-F5F60AD3F6BB}"/>
                </a:ext>
              </a:extLst>
            </p:cNvPr>
            <p:cNvGrpSpPr/>
            <p:nvPr/>
          </p:nvGrpSpPr>
          <p:grpSpPr>
            <a:xfrm rot="19695115" flipV="1">
              <a:off x="4364960" y="3940087"/>
              <a:ext cx="490222" cy="307786"/>
              <a:chOff x="2439022" y="3701895"/>
              <a:chExt cx="797271" cy="905748"/>
            </a:xfrm>
          </p:grpSpPr>
          <p:sp>
            <p:nvSpPr>
              <p:cNvPr id="47" name="화살표: 갈매기형 수장 46">
                <a:extLst>
                  <a:ext uri="{FF2B5EF4-FFF2-40B4-BE49-F238E27FC236}">
                    <a16:creationId xmlns:a16="http://schemas.microsoft.com/office/drawing/2014/main" id="{F7E4D385-187F-1EE2-A2A4-8C05A376A4CD}"/>
                  </a:ext>
                </a:extLst>
              </p:cNvPr>
              <p:cNvSpPr/>
              <p:nvPr/>
            </p:nvSpPr>
            <p:spPr>
              <a:xfrm>
                <a:off x="2439022" y="3701895"/>
                <a:ext cx="531514" cy="905748"/>
              </a:xfrm>
              <a:prstGeom prst="chevron">
                <a:avLst>
                  <a:gd name="adj" fmla="val 58197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화살표: 갈매기형 수장 47">
                <a:extLst>
                  <a:ext uri="{FF2B5EF4-FFF2-40B4-BE49-F238E27FC236}">
                    <a16:creationId xmlns:a16="http://schemas.microsoft.com/office/drawing/2014/main" id="{03F3490B-A646-D3EC-6D72-BC1264DBC8D1}"/>
                  </a:ext>
                </a:extLst>
              </p:cNvPr>
              <p:cNvSpPr/>
              <p:nvPr/>
            </p:nvSpPr>
            <p:spPr>
              <a:xfrm>
                <a:off x="2704779" y="3701895"/>
                <a:ext cx="531514" cy="905748"/>
              </a:xfrm>
              <a:prstGeom prst="chevron">
                <a:avLst>
                  <a:gd name="adj" fmla="val 58197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9" name="별: 꼭짓점 8개 28">
            <a:extLst>
              <a:ext uri="{FF2B5EF4-FFF2-40B4-BE49-F238E27FC236}">
                <a16:creationId xmlns:a16="http://schemas.microsoft.com/office/drawing/2014/main" id="{DB735510-3D90-D7A6-88E6-0C42498D2608}"/>
              </a:ext>
            </a:extLst>
          </p:cNvPr>
          <p:cNvSpPr/>
          <p:nvPr/>
        </p:nvSpPr>
        <p:spPr>
          <a:xfrm rot="20676146">
            <a:off x="2090815" y="3923993"/>
            <a:ext cx="772114" cy="740229"/>
          </a:xfrm>
          <a:prstGeom prst="star8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</a:t>
            </a:r>
            <a:endParaRPr lang="en-US" altLang="ko-KR" sz="14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목표</a:t>
            </a:r>
          </a:p>
        </p:txBody>
      </p:sp>
      <p:sp>
        <p:nvSpPr>
          <p:cNvPr id="52" name="별: 꼭짓점 8개 51">
            <a:extLst>
              <a:ext uri="{FF2B5EF4-FFF2-40B4-BE49-F238E27FC236}">
                <a16:creationId xmlns:a16="http://schemas.microsoft.com/office/drawing/2014/main" id="{2ED8E12E-5B5F-3BA6-3574-07D00D76A359}"/>
              </a:ext>
            </a:extLst>
          </p:cNvPr>
          <p:cNvSpPr/>
          <p:nvPr/>
        </p:nvSpPr>
        <p:spPr>
          <a:xfrm rot="20676146">
            <a:off x="2090814" y="1766140"/>
            <a:ext cx="772114" cy="740229"/>
          </a:xfrm>
          <a:prstGeom prst="star8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핵심</a:t>
            </a:r>
            <a:endParaRPr lang="en-US" altLang="ko-KR" sz="14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목표</a:t>
            </a: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8FC683D3-CA90-EE70-8473-E21E623E4AAC}"/>
              </a:ext>
            </a:extLst>
          </p:cNvPr>
          <p:cNvGrpSpPr/>
          <p:nvPr/>
        </p:nvGrpSpPr>
        <p:grpSpPr>
          <a:xfrm>
            <a:off x="-1437640" y="217806"/>
            <a:ext cx="13772573" cy="1030743"/>
            <a:chOff x="-1437640" y="217806"/>
            <a:chExt cx="13772573" cy="1030743"/>
          </a:xfrm>
        </p:grpSpPr>
        <p:pic>
          <p:nvPicPr>
            <p:cNvPr id="66" name="그림 65" descr="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2C738853-CFCE-33D1-B54D-6649E4ACD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98" b="55566"/>
            <a:stretch/>
          </p:blipFill>
          <p:spPr>
            <a:xfrm>
              <a:off x="-89916" y="217806"/>
              <a:ext cx="1605494" cy="496187"/>
            </a:xfrm>
            <a:prstGeom prst="rect">
              <a:avLst/>
            </a:prstGeom>
          </p:spPr>
        </p:pic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5581EE76-4A67-D41F-A32E-12FBC6E76232}"/>
                </a:ext>
              </a:extLst>
            </p:cNvPr>
            <p:cNvSpPr/>
            <p:nvPr/>
          </p:nvSpPr>
          <p:spPr>
            <a:xfrm flipV="1">
              <a:off x="1280809" y="1045254"/>
              <a:ext cx="11054124" cy="72000"/>
            </a:xfrm>
            <a:prstGeom prst="roundRect">
              <a:avLst>
                <a:gd name="adj" fmla="val 2738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535AC2E6-1130-8A57-12AD-2CB15A566288}"/>
                </a:ext>
              </a:extLst>
            </p:cNvPr>
            <p:cNvSpPr/>
            <p:nvPr/>
          </p:nvSpPr>
          <p:spPr>
            <a:xfrm>
              <a:off x="-1437640" y="281908"/>
              <a:ext cx="2875280" cy="96664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2A71CE84-9543-F468-115A-646BC2BB9B72}"/>
                </a:ext>
              </a:extLst>
            </p:cNvPr>
            <p:cNvGrpSpPr/>
            <p:nvPr/>
          </p:nvGrpSpPr>
          <p:grpSpPr>
            <a:xfrm>
              <a:off x="578939" y="395358"/>
              <a:ext cx="724135" cy="722696"/>
              <a:chOff x="1046299" y="238262"/>
              <a:chExt cx="724135" cy="722696"/>
            </a:xfrm>
          </p:grpSpPr>
          <p:sp>
            <p:nvSpPr>
              <p:cNvPr id="71" name="원형: 비어 있음 70">
                <a:extLst>
                  <a:ext uri="{FF2B5EF4-FFF2-40B4-BE49-F238E27FC236}">
                    <a16:creationId xmlns:a16="http://schemas.microsoft.com/office/drawing/2014/main" id="{6897E467-E025-747E-FAA0-1504E136FE39}"/>
                  </a:ext>
                </a:extLst>
              </p:cNvPr>
              <p:cNvSpPr/>
              <p:nvPr/>
            </p:nvSpPr>
            <p:spPr>
              <a:xfrm>
                <a:off x="1050434" y="240958"/>
                <a:ext cx="720000" cy="720000"/>
              </a:xfrm>
              <a:prstGeom prst="donu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제목 1">
                <a:extLst>
                  <a:ext uri="{FF2B5EF4-FFF2-40B4-BE49-F238E27FC236}">
                    <a16:creationId xmlns:a16="http://schemas.microsoft.com/office/drawing/2014/main" id="{A83F2112-ECA5-694B-D3EC-3ADC623628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6299" y="238262"/>
                <a:ext cx="720001" cy="72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altLang="ko-KR" sz="3600" b="1" dirty="0"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Ⅰ</a:t>
                </a:r>
              </a:p>
            </p:txBody>
          </p:sp>
        </p:grpSp>
        <p:sp>
          <p:nvSpPr>
            <p:cNvPr id="70" name="제목 1">
              <a:extLst>
                <a:ext uri="{FF2B5EF4-FFF2-40B4-BE49-F238E27FC236}">
                  <a16:creationId xmlns:a16="http://schemas.microsoft.com/office/drawing/2014/main" id="{7764450F-D385-8040-36CD-380C31013F34}"/>
                </a:ext>
              </a:extLst>
            </p:cNvPr>
            <p:cNvSpPr txBox="1">
              <a:spLocks/>
            </p:cNvSpPr>
            <p:nvPr/>
          </p:nvSpPr>
          <p:spPr>
            <a:xfrm>
              <a:off x="1593515" y="320805"/>
              <a:ext cx="2371491" cy="8578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01 </a:t>
              </a:r>
              <a:r>
                <a:rPr lang="ko-KR" altLang="en-US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앱 구성도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2592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D311F20-2DB4-36AC-B8CD-6A7AE06B7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259" y="1160796"/>
            <a:ext cx="6125191" cy="5407029"/>
          </a:xfrm>
          <a:prstGeom prst="rect">
            <a:avLst/>
          </a:prstGeom>
        </p:spPr>
      </p:pic>
      <p:sp>
        <p:nvSpPr>
          <p:cNvPr id="1042" name="제목 1">
            <a:extLst>
              <a:ext uri="{FF2B5EF4-FFF2-40B4-BE49-F238E27FC236}">
                <a16:creationId xmlns:a16="http://schemas.microsoft.com/office/drawing/2014/main" id="{C7142791-C8A0-E874-2901-B3FF8F6E53AB}"/>
              </a:ext>
            </a:extLst>
          </p:cNvPr>
          <p:cNvSpPr txBox="1">
            <a:spLocks/>
          </p:cNvSpPr>
          <p:nvPr/>
        </p:nvSpPr>
        <p:spPr>
          <a:xfrm>
            <a:off x="397714" y="5472451"/>
            <a:ext cx="1600971" cy="454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동영상 업로드</a:t>
            </a:r>
          </a:p>
        </p:txBody>
      </p:sp>
      <p:cxnSp>
        <p:nvCxnSpPr>
          <p:cNvPr id="3082" name="연결선: 꺾임 3081">
            <a:extLst>
              <a:ext uri="{FF2B5EF4-FFF2-40B4-BE49-F238E27FC236}">
                <a16:creationId xmlns:a16="http://schemas.microsoft.com/office/drawing/2014/main" id="{C415E34D-9A22-D372-D0B3-CD607A6EECA6}"/>
              </a:ext>
            </a:extLst>
          </p:cNvPr>
          <p:cNvCxnSpPr>
            <a:cxnSpLocks/>
          </p:cNvCxnSpPr>
          <p:nvPr/>
        </p:nvCxnSpPr>
        <p:spPr>
          <a:xfrm rot="10800000" flipV="1">
            <a:off x="2114334" y="5340812"/>
            <a:ext cx="3198863" cy="407687"/>
          </a:xfrm>
          <a:prstGeom prst="bentConnector3">
            <a:avLst>
              <a:gd name="adj1" fmla="val 316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90" name="제목 1">
            <a:extLst>
              <a:ext uri="{FF2B5EF4-FFF2-40B4-BE49-F238E27FC236}">
                <a16:creationId xmlns:a16="http://schemas.microsoft.com/office/drawing/2014/main" id="{20B474A5-750D-FD18-ADF8-AE1ECE1D30F9}"/>
              </a:ext>
            </a:extLst>
          </p:cNvPr>
          <p:cNvSpPr txBox="1">
            <a:spLocks/>
          </p:cNvSpPr>
          <p:nvPr/>
        </p:nvSpPr>
        <p:spPr>
          <a:xfrm>
            <a:off x="609749" y="4328533"/>
            <a:ext cx="1600971" cy="454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사진 촬영</a:t>
            </a:r>
          </a:p>
        </p:txBody>
      </p:sp>
      <p:cxnSp>
        <p:nvCxnSpPr>
          <p:cNvPr id="3091" name="직선 화살표 연결선 3090">
            <a:extLst>
              <a:ext uri="{FF2B5EF4-FFF2-40B4-BE49-F238E27FC236}">
                <a16:creationId xmlns:a16="http://schemas.microsoft.com/office/drawing/2014/main" id="{C165E528-5295-4031-47B6-164CE06572A1}"/>
              </a:ext>
            </a:extLst>
          </p:cNvPr>
          <p:cNvCxnSpPr>
            <a:cxnSpLocks/>
          </p:cNvCxnSpPr>
          <p:nvPr/>
        </p:nvCxnSpPr>
        <p:spPr>
          <a:xfrm flipH="1">
            <a:off x="2114333" y="3521004"/>
            <a:ext cx="20349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93" name="제목 1">
            <a:extLst>
              <a:ext uri="{FF2B5EF4-FFF2-40B4-BE49-F238E27FC236}">
                <a16:creationId xmlns:a16="http://schemas.microsoft.com/office/drawing/2014/main" id="{7022D6EE-F59C-DDBB-62C1-C154C0526CBB}"/>
              </a:ext>
            </a:extLst>
          </p:cNvPr>
          <p:cNvSpPr txBox="1">
            <a:spLocks/>
          </p:cNvSpPr>
          <p:nvPr/>
        </p:nvSpPr>
        <p:spPr>
          <a:xfrm>
            <a:off x="609749" y="3272372"/>
            <a:ext cx="1600971" cy="454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앱 로고</a:t>
            </a:r>
          </a:p>
        </p:txBody>
      </p:sp>
      <p:cxnSp>
        <p:nvCxnSpPr>
          <p:cNvPr id="3094" name="연결선: 꺾임 3093">
            <a:extLst>
              <a:ext uri="{FF2B5EF4-FFF2-40B4-BE49-F238E27FC236}">
                <a16:creationId xmlns:a16="http://schemas.microsoft.com/office/drawing/2014/main" id="{E45EDBDE-BDC8-6469-46B6-2B0AA1EF51B7}"/>
              </a:ext>
            </a:extLst>
          </p:cNvPr>
          <p:cNvCxnSpPr>
            <a:cxnSpLocks/>
          </p:cNvCxnSpPr>
          <p:nvPr/>
        </p:nvCxnSpPr>
        <p:spPr>
          <a:xfrm rot="10800000">
            <a:off x="2114335" y="4586682"/>
            <a:ext cx="1513121" cy="54863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01" name="제목 1">
            <a:extLst>
              <a:ext uri="{FF2B5EF4-FFF2-40B4-BE49-F238E27FC236}">
                <a16:creationId xmlns:a16="http://schemas.microsoft.com/office/drawing/2014/main" id="{E819863A-404A-87D9-0653-F161E3CA586C}"/>
              </a:ext>
            </a:extLst>
          </p:cNvPr>
          <p:cNvSpPr txBox="1">
            <a:spLocks/>
          </p:cNvSpPr>
          <p:nvPr/>
        </p:nvSpPr>
        <p:spPr>
          <a:xfrm>
            <a:off x="9752828" y="1767563"/>
            <a:ext cx="1600971" cy="454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메뉴</a:t>
            </a:r>
          </a:p>
        </p:txBody>
      </p:sp>
      <p:cxnSp>
        <p:nvCxnSpPr>
          <p:cNvPr id="3102" name="직선 화살표 연결선 3101">
            <a:extLst>
              <a:ext uri="{FF2B5EF4-FFF2-40B4-BE49-F238E27FC236}">
                <a16:creationId xmlns:a16="http://schemas.microsoft.com/office/drawing/2014/main" id="{D98DFEBE-3A00-B5D7-A21D-D6C105645515}"/>
              </a:ext>
            </a:extLst>
          </p:cNvPr>
          <p:cNvCxnSpPr>
            <a:cxnSpLocks/>
          </p:cNvCxnSpPr>
          <p:nvPr/>
        </p:nvCxnSpPr>
        <p:spPr>
          <a:xfrm>
            <a:off x="8307466" y="4938797"/>
            <a:ext cx="16203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88" name="제목 1">
            <a:extLst>
              <a:ext uri="{FF2B5EF4-FFF2-40B4-BE49-F238E27FC236}">
                <a16:creationId xmlns:a16="http://schemas.microsoft.com/office/drawing/2014/main" id="{02220BCE-9EDD-7631-7221-33CE08C1E9FC}"/>
              </a:ext>
            </a:extLst>
          </p:cNvPr>
          <p:cNvSpPr txBox="1">
            <a:spLocks/>
          </p:cNvSpPr>
          <p:nvPr/>
        </p:nvSpPr>
        <p:spPr>
          <a:xfrm>
            <a:off x="9927771" y="4068828"/>
            <a:ext cx="1600971" cy="1739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앱  정보</a:t>
            </a: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</a:t>
            </a: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추가 설명</a:t>
            </a:r>
          </a:p>
        </p:txBody>
      </p:sp>
      <p:sp>
        <p:nvSpPr>
          <p:cNvPr id="1090" name="제목 1">
            <a:extLst>
              <a:ext uri="{FF2B5EF4-FFF2-40B4-BE49-F238E27FC236}">
                <a16:creationId xmlns:a16="http://schemas.microsoft.com/office/drawing/2014/main" id="{C4D1858E-9663-B55C-63C4-0CDEA0B5C10E}"/>
              </a:ext>
            </a:extLst>
          </p:cNvPr>
          <p:cNvSpPr txBox="1">
            <a:spLocks/>
          </p:cNvSpPr>
          <p:nvPr/>
        </p:nvSpPr>
        <p:spPr>
          <a:xfrm>
            <a:off x="11060107" y="5980186"/>
            <a:ext cx="1131893" cy="5372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400" dirty="0" err="1">
                <a:solidFill>
                  <a:schemeClr val="bg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Holmez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6600E63-3083-5294-3D23-B6D702172B31}"/>
              </a:ext>
            </a:extLst>
          </p:cNvPr>
          <p:cNvGrpSpPr/>
          <p:nvPr/>
        </p:nvGrpSpPr>
        <p:grpSpPr>
          <a:xfrm>
            <a:off x="-1437640" y="217806"/>
            <a:ext cx="13772573" cy="1030743"/>
            <a:chOff x="-1437640" y="217806"/>
            <a:chExt cx="13772573" cy="1030743"/>
          </a:xfrm>
        </p:grpSpPr>
        <p:pic>
          <p:nvPicPr>
            <p:cNvPr id="11" name="그림 10" descr="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A1FA5D1-F8BA-6A29-BE39-51260DB58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98" b="55566"/>
            <a:stretch/>
          </p:blipFill>
          <p:spPr>
            <a:xfrm>
              <a:off x="-89916" y="217806"/>
              <a:ext cx="1605494" cy="496187"/>
            </a:xfrm>
            <a:prstGeom prst="rect">
              <a:avLst/>
            </a:prstGeom>
          </p:spPr>
        </p:pic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C89169B4-901E-4145-099D-5571D852766F}"/>
                </a:ext>
              </a:extLst>
            </p:cNvPr>
            <p:cNvSpPr/>
            <p:nvPr/>
          </p:nvSpPr>
          <p:spPr>
            <a:xfrm flipV="1">
              <a:off x="1280809" y="1045254"/>
              <a:ext cx="11054124" cy="72000"/>
            </a:xfrm>
            <a:prstGeom prst="roundRect">
              <a:avLst>
                <a:gd name="adj" fmla="val 2738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0468BD01-7E77-0EE4-775B-018100090D7F}"/>
                </a:ext>
              </a:extLst>
            </p:cNvPr>
            <p:cNvSpPr/>
            <p:nvPr/>
          </p:nvSpPr>
          <p:spPr>
            <a:xfrm>
              <a:off x="-1437640" y="281908"/>
              <a:ext cx="2875280" cy="96664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E1E4E1A-238D-6D73-36A3-5C1B23C21049}"/>
                </a:ext>
              </a:extLst>
            </p:cNvPr>
            <p:cNvGrpSpPr/>
            <p:nvPr/>
          </p:nvGrpSpPr>
          <p:grpSpPr>
            <a:xfrm>
              <a:off x="578939" y="395358"/>
              <a:ext cx="724135" cy="722696"/>
              <a:chOff x="1046299" y="238262"/>
              <a:chExt cx="724135" cy="722696"/>
            </a:xfrm>
          </p:grpSpPr>
          <p:sp>
            <p:nvSpPr>
              <p:cNvPr id="16" name="원형: 비어 있음 15">
                <a:extLst>
                  <a:ext uri="{FF2B5EF4-FFF2-40B4-BE49-F238E27FC236}">
                    <a16:creationId xmlns:a16="http://schemas.microsoft.com/office/drawing/2014/main" id="{30DE76D2-817E-F06B-38B1-85FB490692AA}"/>
                  </a:ext>
                </a:extLst>
              </p:cNvPr>
              <p:cNvSpPr/>
              <p:nvPr/>
            </p:nvSpPr>
            <p:spPr>
              <a:xfrm>
                <a:off x="1050434" y="240958"/>
                <a:ext cx="720000" cy="720000"/>
              </a:xfrm>
              <a:prstGeom prst="donu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제목 1">
                <a:extLst>
                  <a:ext uri="{FF2B5EF4-FFF2-40B4-BE49-F238E27FC236}">
                    <a16:creationId xmlns:a16="http://schemas.microsoft.com/office/drawing/2014/main" id="{3A93BA72-BDE7-24DD-AEBB-96DB505205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6299" y="238262"/>
                <a:ext cx="720001" cy="72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altLang="ko-KR" sz="3600" b="1" dirty="0"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Ⅱ</a:t>
                </a:r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16652AEF-7FBF-BB67-F09B-78070ED77BF9}"/>
                </a:ext>
              </a:extLst>
            </p:cNvPr>
            <p:cNvSpPr txBox="1">
              <a:spLocks/>
            </p:cNvSpPr>
            <p:nvPr/>
          </p:nvSpPr>
          <p:spPr>
            <a:xfrm>
              <a:off x="1593515" y="320805"/>
              <a:ext cx="2371491" cy="8578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02 UI/UX </a:t>
              </a:r>
              <a:r>
                <a:rPr lang="ko-KR" altLang="en-US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디자인 </a:t>
              </a:r>
              <a:r>
                <a:rPr lang="en-US" altLang="ko-KR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(1)</a:t>
              </a:r>
              <a:endParaRPr lang="ko-KR" altLang="en-US" sz="18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8BB911A-D4D3-925D-9ED0-EB03159E713D}"/>
              </a:ext>
            </a:extLst>
          </p:cNvPr>
          <p:cNvCxnSpPr>
            <a:cxnSpLocks/>
          </p:cNvCxnSpPr>
          <p:nvPr/>
        </p:nvCxnSpPr>
        <p:spPr>
          <a:xfrm>
            <a:off x="8722581" y="1993695"/>
            <a:ext cx="15339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057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0E6FC0-8DEF-7F69-F3B3-A87A445AF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561" y="1204189"/>
            <a:ext cx="8970625" cy="5365811"/>
          </a:xfrm>
          <a:prstGeom prst="rect">
            <a:avLst/>
          </a:prstGeom>
        </p:spPr>
      </p:pic>
      <p:sp>
        <p:nvSpPr>
          <p:cNvPr id="2051" name="제목 1">
            <a:extLst>
              <a:ext uri="{FF2B5EF4-FFF2-40B4-BE49-F238E27FC236}">
                <a16:creationId xmlns:a16="http://schemas.microsoft.com/office/drawing/2014/main" id="{D22C8570-59C6-F38D-62F0-CFB4A6246661}"/>
              </a:ext>
            </a:extLst>
          </p:cNvPr>
          <p:cNvSpPr txBox="1">
            <a:spLocks/>
          </p:cNvSpPr>
          <p:nvPr/>
        </p:nvSpPr>
        <p:spPr>
          <a:xfrm>
            <a:off x="155395" y="3419442"/>
            <a:ext cx="1600971" cy="454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판별 결과</a:t>
            </a:r>
          </a:p>
        </p:txBody>
      </p:sp>
      <p:cxnSp>
        <p:nvCxnSpPr>
          <p:cNvPr id="2052" name="직선 화살표 연결선 2051">
            <a:extLst>
              <a:ext uri="{FF2B5EF4-FFF2-40B4-BE49-F238E27FC236}">
                <a16:creationId xmlns:a16="http://schemas.microsoft.com/office/drawing/2014/main" id="{217E29E5-63DA-A8A4-BEBC-281A589C8A6E}"/>
              </a:ext>
            </a:extLst>
          </p:cNvPr>
          <p:cNvCxnSpPr>
            <a:cxnSpLocks/>
          </p:cNvCxnSpPr>
          <p:nvPr/>
        </p:nvCxnSpPr>
        <p:spPr>
          <a:xfrm flipH="1">
            <a:off x="1491827" y="2873091"/>
            <a:ext cx="13082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53" name="제목 1">
            <a:extLst>
              <a:ext uri="{FF2B5EF4-FFF2-40B4-BE49-F238E27FC236}">
                <a16:creationId xmlns:a16="http://schemas.microsoft.com/office/drawing/2014/main" id="{33786707-ACC3-3C1B-1F53-73839EC7F0D1}"/>
              </a:ext>
            </a:extLst>
          </p:cNvPr>
          <p:cNvSpPr txBox="1">
            <a:spLocks/>
          </p:cNvSpPr>
          <p:nvPr/>
        </p:nvSpPr>
        <p:spPr>
          <a:xfrm>
            <a:off x="155394" y="2330284"/>
            <a:ext cx="1600971" cy="1013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이미지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음성</a:t>
            </a: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</a:t>
            </a:r>
          </a:p>
        </p:txBody>
      </p:sp>
      <p:cxnSp>
        <p:nvCxnSpPr>
          <p:cNvPr id="2056" name="직선 화살표 연결선 2055">
            <a:extLst>
              <a:ext uri="{FF2B5EF4-FFF2-40B4-BE49-F238E27FC236}">
                <a16:creationId xmlns:a16="http://schemas.microsoft.com/office/drawing/2014/main" id="{CF3DC3DA-F226-1E0E-72B1-CB85D00BB679}"/>
              </a:ext>
            </a:extLst>
          </p:cNvPr>
          <p:cNvCxnSpPr>
            <a:cxnSpLocks/>
          </p:cNvCxnSpPr>
          <p:nvPr/>
        </p:nvCxnSpPr>
        <p:spPr>
          <a:xfrm flipH="1">
            <a:off x="1491827" y="3676957"/>
            <a:ext cx="7852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58" name="직선 화살표 연결선 2057">
            <a:extLst>
              <a:ext uri="{FF2B5EF4-FFF2-40B4-BE49-F238E27FC236}">
                <a16:creationId xmlns:a16="http://schemas.microsoft.com/office/drawing/2014/main" id="{02BE619B-9DEA-261B-BBC0-08CC553E9AD8}"/>
              </a:ext>
            </a:extLst>
          </p:cNvPr>
          <p:cNvCxnSpPr>
            <a:cxnSpLocks/>
          </p:cNvCxnSpPr>
          <p:nvPr/>
        </p:nvCxnSpPr>
        <p:spPr>
          <a:xfrm flipH="1">
            <a:off x="1491827" y="4998732"/>
            <a:ext cx="7852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59" name="제목 1">
            <a:extLst>
              <a:ext uri="{FF2B5EF4-FFF2-40B4-BE49-F238E27FC236}">
                <a16:creationId xmlns:a16="http://schemas.microsoft.com/office/drawing/2014/main" id="{ABB69FCA-0C03-2DF3-2EA3-4732848C0C35}"/>
              </a:ext>
            </a:extLst>
          </p:cNvPr>
          <p:cNvSpPr txBox="1">
            <a:spLocks/>
          </p:cNvSpPr>
          <p:nvPr/>
        </p:nvSpPr>
        <p:spPr>
          <a:xfrm>
            <a:off x="193110" y="4193683"/>
            <a:ext cx="1600971" cy="1548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탐지 결과</a:t>
            </a: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</a:t>
            </a: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세부 설명</a:t>
            </a:r>
          </a:p>
        </p:txBody>
      </p:sp>
      <p:cxnSp>
        <p:nvCxnSpPr>
          <p:cNvPr id="2060" name="직선 화살표 연결선 2059">
            <a:extLst>
              <a:ext uri="{FF2B5EF4-FFF2-40B4-BE49-F238E27FC236}">
                <a16:creationId xmlns:a16="http://schemas.microsoft.com/office/drawing/2014/main" id="{04BCDB59-93EE-DFFC-BC0F-229F058EC749}"/>
              </a:ext>
            </a:extLst>
          </p:cNvPr>
          <p:cNvCxnSpPr>
            <a:cxnSpLocks/>
          </p:cNvCxnSpPr>
          <p:nvPr/>
        </p:nvCxnSpPr>
        <p:spPr>
          <a:xfrm>
            <a:off x="10043534" y="5522392"/>
            <a:ext cx="7852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61" name="제목 1">
            <a:extLst>
              <a:ext uri="{FF2B5EF4-FFF2-40B4-BE49-F238E27FC236}">
                <a16:creationId xmlns:a16="http://schemas.microsoft.com/office/drawing/2014/main" id="{F8D9504E-C897-D392-96D5-B6EE25BA2548}"/>
              </a:ext>
            </a:extLst>
          </p:cNvPr>
          <p:cNvSpPr txBox="1">
            <a:spLocks/>
          </p:cNvSpPr>
          <p:nvPr/>
        </p:nvSpPr>
        <p:spPr>
          <a:xfrm>
            <a:off x="10591029" y="5287918"/>
            <a:ext cx="1600971" cy="454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 저장</a:t>
            </a:r>
          </a:p>
        </p:txBody>
      </p:sp>
      <p:sp>
        <p:nvSpPr>
          <p:cNvPr id="2065" name="제목 1">
            <a:extLst>
              <a:ext uri="{FF2B5EF4-FFF2-40B4-BE49-F238E27FC236}">
                <a16:creationId xmlns:a16="http://schemas.microsoft.com/office/drawing/2014/main" id="{94512443-835D-4838-ADE3-CB0ADD703C80}"/>
              </a:ext>
            </a:extLst>
          </p:cNvPr>
          <p:cNvSpPr txBox="1">
            <a:spLocks/>
          </p:cNvSpPr>
          <p:nvPr/>
        </p:nvSpPr>
        <p:spPr>
          <a:xfrm>
            <a:off x="11060107" y="5980186"/>
            <a:ext cx="1131893" cy="5372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400" dirty="0" err="1">
                <a:solidFill>
                  <a:schemeClr val="bg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Holmez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A7E0E47-14DE-65F2-EB3B-D5B0A57ABF09}"/>
              </a:ext>
            </a:extLst>
          </p:cNvPr>
          <p:cNvGrpSpPr/>
          <p:nvPr/>
        </p:nvGrpSpPr>
        <p:grpSpPr>
          <a:xfrm>
            <a:off x="-1437640" y="217806"/>
            <a:ext cx="13772573" cy="1030743"/>
            <a:chOff x="-1437640" y="217806"/>
            <a:chExt cx="13772573" cy="1030743"/>
          </a:xfrm>
        </p:grpSpPr>
        <p:pic>
          <p:nvPicPr>
            <p:cNvPr id="11" name="그림 10" descr="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C38FFDF5-41E4-B8A5-4E20-4AD0D1ABC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98" b="55566"/>
            <a:stretch/>
          </p:blipFill>
          <p:spPr>
            <a:xfrm>
              <a:off x="-89916" y="217806"/>
              <a:ext cx="1605494" cy="496187"/>
            </a:xfrm>
            <a:prstGeom prst="rect">
              <a:avLst/>
            </a:prstGeom>
          </p:spPr>
        </p:pic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A4B9F44-9401-4723-2009-ACB527E96C1F}"/>
                </a:ext>
              </a:extLst>
            </p:cNvPr>
            <p:cNvSpPr/>
            <p:nvPr/>
          </p:nvSpPr>
          <p:spPr>
            <a:xfrm flipV="1">
              <a:off x="1280809" y="1045254"/>
              <a:ext cx="11054124" cy="72000"/>
            </a:xfrm>
            <a:prstGeom prst="roundRect">
              <a:avLst>
                <a:gd name="adj" fmla="val 2738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F28F61E-F5B9-648C-A9BC-57A8C44827D8}"/>
                </a:ext>
              </a:extLst>
            </p:cNvPr>
            <p:cNvSpPr/>
            <p:nvPr/>
          </p:nvSpPr>
          <p:spPr>
            <a:xfrm>
              <a:off x="-1437640" y="281908"/>
              <a:ext cx="2875280" cy="96664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DF4440D-22A8-B9B0-0DF8-EE5AE7CAA5FF}"/>
                </a:ext>
              </a:extLst>
            </p:cNvPr>
            <p:cNvGrpSpPr/>
            <p:nvPr/>
          </p:nvGrpSpPr>
          <p:grpSpPr>
            <a:xfrm>
              <a:off x="578939" y="395358"/>
              <a:ext cx="724135" cy="722696"/>
              <a:chOff x="1046299" y="238262"/>
              <a:chExt cx="724135" cy="722696"/>
            </a:xfrm>
          </p:grpSpPr>
          <p:sp>
            <p:nvSpPr>
              <p:cNvPr id="16" name="원형: 비어 있음 15">
                <a:extLst>
                  <a:ext uri="{FF2B5EF4-FFF2-40B4-BE49-F238E27FC236}">
                    <a16:creationId xmlns:a16="http://schemas.microsoft.com/office/drawing/2014/main" id="{CDEB8A9B-9712-FD90-CBA5-50A38B8693B1}"/>
                  </a:ext>
                </a:extLst>
              </p:cNvPr>
              <p:cNvSpPr/>
              <p:nvPr/>
            </p:nvSpPr>
            <p:spPr>
              <a:xfrm>
                <a:off x="1050434" y="240958"/>
                <a:ext cx="720000" cy="720000"/>
              </a:xfrm>
              <a:prstGeom prst="donu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제목 1">
                <a:extLst>
                  <a:ext uri="{FF2B5EF4-FFF2-40B4-BE49-F238E27FC236}">
                    <a16:creationId xmlns:a16="http://schemas.microsoft.com/office/drawing/2014/main" id="{987FE8C5-D84F-0A37-7AAF-B69F8C96BF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6299" y="238262"/>
                <a:ext cx="720001" cy="72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altLang="ko-KR" sz="3600" b="1" dirty="0"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Ⅱ</a:t>
                </a:r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2DF02E8D-DB04-DDC3-C68A-4EBB0C0B9E8F}"/>
                </a:ext>
              </a:extLst>
            </p:cNvPr>
            <p:cNvSpPr txBox="1">
              <a:spLocks/>
            </p:cNvSpPr>
            <p:nvPr/>
          </p:nvSpPr>
          <p:spPr>
            <a:xfrm>
              <a:off x="1593515" y="320805"/>
              <a:ext cx="2371491" cy="8578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02 UI/UX </a:t>
              </a:r>
              <a:r>
                <a:rPr lang="ko-KR" altLang="en-US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디자인 </a:t>
              </a:r>
              <a:r>
                <a:rPr lang="en-US" altLang="ko-KR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(2)</a:t>
              </a:r>
              <a:endParaRPr lang="ko-KR" altLang="en-US" sz="18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6346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8CC887-8FD5-2274-CF8A-BFDF96A1B9D1}"/>
              </a:ext>
            </a:extLst>
          </p:cNvPr>
          <p:cNvSpPr txBox="1">
            <a:spLocks/>
          </p:cNvSpPr>
          <p:nvPr/>
        </p:nvSpPr>
        <p:spPr>
          <a:xfrm>
            <a:off x="11060107" y="5980186"/>
            <a:ext cx="1131893" cy="5372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400" dirty="0" err="1">
                <a:solidFill>
                  <a:schemeClr val="bg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Holmez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113" name="그룹 2112">
            <a:extLst>
              <a:ext uri="{FF2B5EF4-FFF2-40B4-BE49-F238E27FC236}">
                <a16:creationId xmlns:a16="http://schemas.microsoft.com/office/drawing/2014/main" id="{98C7E51E-472A-8CBB-2EAF-5A815D36DFC3}"/>
              </a:ext>
            </a:extLst>
          </p:cNvPr>
          <p:cNvGrpSpPr/>
          <p:nvPr/>
        </p:nvGrpSpPr>
        <p:grpSpPr>
          <a:xfrm>
            <a:off x="-1437640" y="217806"/>
            <a:ext cx="13772573" cy="1030743"/>
            <a:chOff x="-1437640" y="217806"/>
            <a:chExt cx="13772573" cy="1030743"/>
          </a:xfrm>
        </p:grpSpPr>
        <p:pic>
          <p:nvPicPr>
            <p:cNvPr id="2114" name="그림 2113" descr="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2107634-EAE8-B85A-2F7D-64E381666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98" b="55566"/>
            <a:stretch/>
          </p:blipFill>
          <p:spPr>
            <a:xfrm>
              <a:off x="-89916" y="217806"/>
              <a:ext cx="1605494" cy="496187"/>
            </a:xfrm>
            <a:prstGeom prst="rect">
              <a:avLst/>
            </a:prstGeom>
          </p:spPr>
        </p:pic>
        <p:sp>
          <p:nvSpPr>
            <p:cNvPr id="2115" name="사각형: 둥근 모서리 2114">
              <a:extLst>
                <a:ext uri="{FF2B5EF4-FFF2-40B4-BE49-F238E27FC236}">
                  <a16:creationId xmlns:a16="http://schemas.microsoft.com/office/drawing/2014/main" id="{FA006B5A-00ED-4F43-48E0-0B68179F4918}"/>
                </a:ext>
              </a:extLst>
            </p:cNvPr>
            <p:cNvSpPr/>
            <p:nvPr/>
          </p:nvSpPr>
          <p:spPr>
            <a:xfrm flipV="1">
              <a:off x="1280809" y="1045254"/>
              <a:ext cx="11054124" cy="72000"/>
            </a:xfrm>
            <a:prstGeom prst="roundRect">
              <a:avLst>
                <a:gd name="adj" fmla="val 2738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16" name="사각형: 둥근 모서리 2115">
              <a:extLst>
                <a:ext uri="{FF2B5EF4-FFF2-40B4-BE49-F238E27FC236}">
                  <a16:creationId xmlns:a16="http://schemas.microsoft.com/office/drawing/2014/main" id="{EA8375F3-BEB6-0FFB-99AD-A9FFBAC884B6}"/>
                </a:ext>
              </a:extLst>
            </p:cNvPr>
            <p:cNvSpPr/>
            <p:nvPr/>
          </p:nvSpPr>
          <p:spPr>
            <a:xfrm>
              <a:off x="-1437640" y="281908"/>
              <a:ext cx="2875280" cy="96664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17" name="그룹 2116">
              <a:extLst>
                <a:ext uri="{FF2B5EF4-FFF2-40B4-BE49-F238E27FC236}">
                  <a16:creationId xmlns:a16="http://schemas.microsoft.com/office/drawing/2014/main" id="{CA3631FA-B0B3-D64F-BAFC-BAB1485CA970}"/>
                </a:ext>
              </a:extLst>
            </p:cNvPr>
            <p:cNvGrpSpPr/>
            <p:nvPr/>
          </p:nvGrpSpPr>
          <p:grpSpPr>
            <a:xfrm>
              <a:off x="578939" y="395358"/>
              <a:ext cx="724135" cy="722696"/>
              <a:chOff x="1046299" y="238262"/>
              <a:chExt cx="724135" cy="722696"/>
            </a:xfrm>
          </p:grpSpPr>
          <p:sp>
            <p:nvSpPr>
              <p:cNvPr id="2119" name="원형: 비어 있음 2118">
                <a:extLst>
                  <a:ext uri="{FF2B5EF4-FFF2-40B4-BE49-F238E27FC236}">
                    <a16:creationId xmlns:a16="http://schemas.microsoft.com/office/drawing/2014/main" id="{15DA8F20-FEC4-CBCB-A384-ACD92D46E2CD}"/>
                  </a:ext>
                </a:extLst>
              </p:cNvPr>
              <p:cNvSpPr/>
              <p:nvPr/>
            </p:nvSpPr>
            <p:spPr>
              <a:xfrm>
                <a:off x="1050434" y="240958"/>
                <a:ext cx="720000" cy="720000"/>
              </a:xfrm>
              <a:prstGeom prst="donu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20" name="제목 1">
                <a:extLst>
                  <a:ext uri="{FF2B5EF4-FFF2-40B4-BE49-F238E27FC236}">
                    <a16:creationId xmlns:a16="http://schemas.microsoft.com/office/drawing/2014/main" id="{6A1024C4-3BE6-DE0B-EC87-BE05098307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6299" y="238262"/>
                <a:ext cx="720001" cy="72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altLang="ko-KR" sz="3600" b="1" dirty="0"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Ⅱ</a:t>
                </a:r>
              </a:p>
            </p:txBody>
          </p:sp>
        </p:grpSp>
        <p:sp>
          <p:nvSpPr>
            <p:cNvPr id="2118" name="제목 1">
              <a:extLst>
                <a:ext uri="{FF2B5EF4-FFF2-40B4-BE49-F238E27FC236}">
                  <a16:creationId xmlns:a16="http://schemas.microsoft.com/office/drawing/2014/main" id="{E9B6C452-732B-01E4-0289-3F28AAD88D7A}"/>
                </a:ext>
              </a:extLst>
            </p:cNvPr>
            <p:cNvSpPr txBox="1">
              <a:spLocks/>
            </p:cNvSpPr>
            <p:nvPr/>
          </p:nvSpPr>
          <p:spPr>
            <a:xfrm>
              <a:off x="1593515" y="320805"/>
              <a:ext cx="3399590" cy="8578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03 </a:t>
              </a:r>
              <a:r>
                <a:rPr lang="ko-KR" altLang="en-US" sz="1800" b="1" dirty="0" err="1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딥페이크</a:t>
              </a:r>
              <a:r>
                <a:rPr lang="ko-KR" altLang="en-US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탐지 방식</a:t>
              </a:r>
              <a:r>
                <a:rPr lang="en-US" altLang="ko-KR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(1)</a:t>
              </a:r>
              <a:endParaRPr lang="ko-KR" altLang="en-US" sz="18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6" name="그림 5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E7E9704-CD9B-8E39-211E-968743A37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89" y="1415559"/>
            <a:ext cx="6191837" cy="17588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441987-B507-1AD8-C02E-64A7EE7104C4}"/>
              </a:ext>
            </a:extLst>
          </p:cNvPr>
          <p:cNvSpPr txBox="1"/>
          <p:nvPr/>
        </p:nvSpPr>
        <p:spPr>
          <a:xfrm>
            <a:off x="257089" y="3176337"/>
            <a:ext cx="11375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영상에서 프레임 </a:t>
            </a:r>
            <a:r>
              <a:rPr kumimoji="1" lang="en-US" altLang="ko-KR" dirty="0">
                <a:sym typeface="Wingdings" pitchFamily="2" charset="2"/>
              </a:rPr>
              <a:t>10</a:t>
            </a:r>
            <a:r>
              <a:rPr kumimoji="1" lang="ko-KR" altLang="en-US" dirty="0">
                <a:sym typeface="Wingdings" pitchFamily="2" charset="2"/>
              </a:rPr>
              <a:t>장 추출                                         </a:t>
            </a:r>
            <a:r>
              <a:rPr kumimoji="1" lang="en-US" altLang="ko-KR" dirty="0">
                <a:sym typeface="Wingdings" pitchFamily="2" charset="2"/>
              </a:rPr>
              <a:t> </a:t>
            </a:r>
            <a:r>
              <a:rPr kumimoji="1" lang="ko-KR" altLang="en-US" dirty="0">
                <a:sym typeface="Wingdings" pitchFamily="2" charset="2"/>
              </a:rPr>
              <a:t>  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영상에서 오디오 추출</a:t>
            </a:r>
            <a:endParaRPr kumimoji="1" lang="ko-KR" altLang="en-US" dirty="0"/>
          </a:p>
        </p:txBody>
      </p:sp>
      <p:pic>
        <p:nvPicPr>
          <p:cNvPr id="9" name="그림 8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03C91A7-0D8A-AC0F-5C13-F98D6899A3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337" y="1415559"/>
            <a:ext cx="5586664" cy="1522750"/>
          </a:xfrm>
          <a:prstGeom prst="rect">
            <a:avLst/>
          </a:prstGeom>
        </p:spPr>
      </p:pic>
      <p:pic>
        <p:nvPicPr>
          <p:cNvPr id="12" name="그림 11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5CDDCD6-3A00-BB0A-E27F-DEB2020553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89" y="3979683"/>
            <a:ext cx="6348247" cy="14542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A00B82F-D3FB-AE81-E5C9-986C8F68231F}"/>
              </a:ext>
            </a:extLst>
          </p:cNvPr>
          <p:cNvSpPr txBox="1"/>
          <p:nvPr/>
        </p:nvSpPr>
        <p:spPr>
          <a:xfrm>
            <a:off x="257089" y="5644485"/>
            <a:ext cx="6615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이미지 </a:t>
            </a:r>
            <a:r>
              <a:rPr kumimoji="1" lang="ko-KR" altLang="en-US" dirty="0" err="1">
                <a:sym typeface="Wingdings" pitchFamily="2" charset="2"/>
              </a:rPr>
              <a:t>전처리</a:t>
            </a:r>
            <a:r>
              <a:rPr kumimoji="1" lang="ko-KR" altLang="en-US" dirty="0">
                <a:sym typeface="Wingdings" pitchFamily="2" charset="2"/>
              </a:rPr>
              <a:t> </a:t>
            </a:r>
            <a:endParaRPr kumimoji="1" lang="ko-KR" altLang="en-US" dirty="0"/>
          </a:p>
        </p:txBody>
      </p:sp>
      <p:pic>
        <p:nvPicPr>
          <p:cNvPr id="18" name="그림 17" descr="텍스트, 폰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8CE1A9D-7E88-8A5C-36AF-10094324D5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871" y="3952171"/>
            <a:ext cx="5358400" cy="145428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9D28B4A-04B7-A271-68A1-D27B2D5E1483}"/>
              </a:ext>
            </a:extLst>
          </p:cNvPr>
          <p:cNvSpPr txBox="1"/>
          <p:nvPr/>
        </p:nvSpPr>
        <p:spPr>
          <a:xfrm>
            <a:off x="6807872" y="5683530"/>
            <a:ext cx="436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오디오로부터 </a:t>
            </a:r>
            <a:r>
              <a:rPr kumimoji="1" lang="en-US" altLang="ko-KR" dirty="0">
                <a:sym typeface="Wingdings" pitchFamily="2" charset="2"/>
              </a:rPr>
              <a:t>MFCC </a:t>
            </a:r>
            <a:r>
              <a:rPr kumimoji="1" lang="ko-KR" altLang="en-US" dirty="0">
                <a:sym typeface="Wingdings" pitchFamily="2" charset="2"/>
              </a:rPr>
              <a:t>특징 추출</a:t>
            </a:r>
            <a:endParaRPr kumimoji="1"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865080B-7F55-D892-5255-89EB3663D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888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6C0C3-DD30-2315-1CE9-BF680FCD7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32C401-C548-05C9-8994-03C1C28F02FD}"/>
              </a:ext>
            </a:extLst>
          </p:cNvPr>
          <p:cNvSpPr txBox="1">
            <a:spLocks/>
          </p:cNvSpPr>
          <p:nvPr/>
        </p:nvSpPr>
        <p:spPr>
          <a:xfrm>
            <a:off x="11060107" y="5980186"/>
            <a:ext cx="1131893" cy="5372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400" dirty="0" err="1">
                <a:solidFill>
                  <a:schemeClr val="bg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Holmez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113" name="그룹 2112">
            <a:extLst>
              <a:ext uri="{FF2B5EF4-FFF2-40B4-BE49-F238E27FC236}">
                <a16:creationId xmlns:a16="http://schemas.microsoft.com/office/drawing/2014/main" id="{75E0387E-6591-D1DF-5813-D491402F80E4}"/>
              </a:ext>
            </a:extLst>
          </p:cNvPr>
          <p:cNvGrpSpPr/>
          <p:nvPr/>
        </p:nvGrpSpPr>
        <p:grpSpPr>
          <a:xfrm>
            <a:off x="-1437640" y="217806"/>
            <a:ext cx="13772573" cy="1030743"/>
            <a:chOff x="-1437640" y="217806"/>
            <a:chExt cx="13772573" cy="1030743"/>
          </a:xfrm>
        </p:grpSpPr>
        <p:pic>
          <p:nvPicPr>
            <p:cNvPr id="2114" name="그림 2113" descr="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EE244713-7B35-B23B-9BB3-F5B81BBCE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98" b="55566"/>
            <a:stretch/>
          </p:blipFill>
          <p:spPr>
            <a:xfrm>
              <a:off x="-89916" y="217806"/>
              <a:ext cx="1605494" cy="496187"/>
            </a:xfrm>
            <a:prstGeom prst="rect">
              <a:avLst/>
            </a:prstGeom>
          </p:spPr>
        </p:pic>
        <p:sp>
          <p:nvSpPr>
            <p:cNvPr id="2115" name="사각형: 둥근 모서리 2114">
              <a:extLst>
                <a:ext uri="{FF2B5EF4-FFF2-40B4-BE49-F238E27FC236}">
                  <a16:creationId xmlns:a16="http://schemas.microsoft.com/office/drawing/2014/main" id="{ED0688E1-C3AF-E272-52E1-EBCCE7BFA988}"/>
                </a:ext>
              </a:extLst>
            </p:cNvPr>
            <p:cNvSpPr/>
            <p:nvPr/>
          </p:nvSpPr>
          <p:spPr>
            <a:xfrm flipV="1">
              <a:off x="1280809" y="1045254"/>
              <a:ext cx="11054124" cy="72000"/>
            </a:xfrm>
            <a:prstGeom prst="roundRect">
              <a:avLst>
                <a:gd name="adj" fmla="val 2738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16" name="사각형: 둥근 모서리 2115">
              <a:extLst>
                <a:ext uri="{FF2B5EF4-FFF2-40B4-BE49-F238E27FC236}">
                  <a16:creationId xmlns:a16="http://schemas.microsoft.com/office/drawing/2014/main" id="{0C8558D3-42F4-415D-B943-5FCD2CB91EB5}"/>
                </a:ext>
              </a:extLst>
            </p:cNvPr>
            <p:cNvSpPr/>
            <p:nvPr/>
          </p:nvSpPr>
          <p:spPr>
            <a:xfrm>
              <a:off x="-1437640" y="281908"/>
              <a:ext cx="2875280" cy="96664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17" name="그룹 2116">
              <a:extLst>
                <a:ext uri="{FF2B5EF4-FFF2-40B4-BE49-F238E27FC236}">
                  <a16:creationId xmlns:a16="http://schemas.microsoft.com/office/drawing/2014/main" id="{7ECF795F-8A8F-3249-616E-7B196D544713}"/>
                </a:ext>
              </a:extLst>
            </p:cNvPr>
            <p:cNvGrpSpPr/>
            <p:nvPr/>
          </p:nvGrpSpPr>
          <p:grpSpPr>
            <a:xfrm>
              <a:off x="578939" y="395358"/>
              <a:ext cx="724135" cy="722696"/>
              <a:chOff x="1046299" y="238262"/>
              <a:chExt cx="724135" cy="722696"/>
            </a:xfrm>
          </p:grpSpPr>
          <p:sp>
            <p:nvSpPr>
              <p:cNvPr id="2119" name="원형: 비어 있음 2118">
                <a:extLst>
                  <a:ext uri="{FF2B5EF4-FFF2-40B4-BE49-F238E27FC236}">
                    <a16:creationId xmlns:a16="http://schemas.microsoft.com/office/drawing/2014/main" id="{44749787-5B0F-D089-DBEE-0EB6301FC284}"/>
                  </a:ext>
                </a:extLst>
              </p:cNvPr>
              <p:cNvSpPr/>
              <p:nvPr/>
            </p:nvSpPr>
            <p:spPr>
              <a:xfrm>
                <a:off x="1050434" y="240958"/>
                <a:ext cx="720000" cy="720000"/>
              </a:xfrm>
              <a:prstGeom prst="donu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20" name="제목 1">
                <a:extLst>
                  <a:ext uri="{FF2B5EF4-FFF2-40B4-BE49-F238E27FC236}">
                    <a16:creationId xmlns:a16="http://schemas.microsoft.com/office/drawing/2014/main" id="{C08FC17F-D46D-BA05-3DD9-7E4E4D79F5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6299" y="238262"/>
                <a:ext cx="720001" cy="72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altLang="ko-KR" sz="3600" b="1" dirty="0"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Ⅱ</a:t>
                </a:r>
              </a:p>
            </p:txBody>
          </p:sp>
        </p:grpSp>
        <p:sp>
          <p:nvSpPr>
            <p:cNvPr id="2118" name="제목 1">
              <a:extLst>
                <a:ext uri="{FF2B5EF4-FFF2-40B4-BE49-F238E27FC236}">
                  <a16:creationId xmlns:a16="http://schemas.microsoft.com/office/drawing/2014/main" id="{949F22E8-7F5D-59B5-2C77-4FA1A3354875}"/>
                </a:ext>
              </a:extLst>
            </p:cNvPr>
            <p:cNvSpPr txBox="1">
              <a:spLocks/>
            </p:cNvSpPr>
            <p:nvPr/>
          </p:nvSpPr>
          <p:spPr>
            <a:xfrm>
              <a:off x="1593515" y="320805"/>
              <a:ext cx="3170990" cy="8578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03 </a:t>
              </a:r>
              <a:r>
                <a:rPr lang="ko-KR" altLang="en-US" sz="1800" b="1" dirty="0" err="1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딥페이크</a:t>
              </a:r>
              <a:r>
                <a:rPr lang="ko-KR" altLang="en-US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탐지 방식</a:t>
              </a:r>
              <a:r>
                <a:rPr lang="en-US" altLang="ko-KR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(2)</a:t>
              </a:r>
              <a:endParaRPr lang="ko-KR" altLang="en-US" sz="18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2E54DF2-07A5-6B46-8D37-A7362ABE9697}"/>
              </a:ext>
            </a:extLst>
          </p:cNvPr>
          <p:cNvSpPr txBox="1"/>
          <p:nvPr/>
        </p:nvSpPr>
        <p:spPr>
          <a:xfrm>
            <a:off x="2194173" y="3097166"/>
            <a:ext cx="9438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영상에서 추출한 프레임 </a:t>
            </a:r>
            <a:r>
              <a:rPr kumimoji="1" lang="ko-KR" altLang="en-US" dirty="0" err="1">
                <a:sym typeface="Wingdings" pitchFamily="2" charset="2"/>
              </a:rPr>
              <a:t>딥페이크</a:t>
            </a:r>
            <a:r>
              <a:rPr kumimoji="1" lang="ko-KR" altLang="en-US" dirty="0">
                <a:sym typeface="Wingdings" pitchFamily="2" charset="2"/>
              </a:rPr>
              <a:t> 탐지</a:t>
            </a:r>
            <a:endParaRPr kumimoji="1"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94362D-8C90-EBC1-F722-4DDF387F9277}"/>
              </a:ext>
            </a:extLst>
          </p:cNvPr>
          <p:cNvSpPr txBox="1"/>
          <p:nvPr/>
        </p:nvSpPr>
        <p:spPr>
          <a:xfrm>
            <a:off x="2194173" y="6162151"/>
            <a:ext cx="738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오디오로부터 추출한 특징 </a:t>
            </a:r>
            <a:r>
              <a:rPr kumimoji="1" lang="ko-KR" altLang="en-US" dirty="0" err="1">
                <a:sym typeface="Wingdings" pitchFamily="2" charset="2"/>
              </a:rPr>
              <a:t>딥페이크</a:t>
            </a:r>
            <a:r>
              <a:rPr kumimoji="1" lang="ko-KR" altLang="en-US" dirty="0">
                <a:sym typeface="Wingdings" pitchFamily="2" charset="2"/>
              </a:rPr>
              <a:t> 탐지</a:t>
            </a:r>
            <a:endParaRPr kumimoji="1" lang="ko-KR" altLang="en-US" dirty="0"/>
          </a:p>
        </p:txBody>
      </p:sp>
      <p:pic>
        <p:nvPicPr>
          <p:cNvPr id="5" name="그림 4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54D3E11-8980-2E60-0C7F-53CDB3EB0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173" y="1276845"/>
            <a:ext cx="8140952" cy="1739900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73CFE3C-9B92-1AB6-51EC-6C2075D24E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173" y="3536662"/>
            <a:ext cx="8140953" cy="2443524"/>
          </a:xfrm>
          <a:prstGeom prst="rect">
            <a:avLst/>
          </a:prstGeo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0645F4-3937-334C-F7A7-AE55BC33E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200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8CCBD4C-6E31-108B-7291-D4907F5EEF2A}"/>
              </a:ext>
            </a:extLst>
          </p:cNvPr>
          <p:cNvSpPr txBox="1">
            <a:spLocks/>
          </p:cNvSpPr>
          <p:nvPr/>
        </p:nvSpPr>
        <p:spPr>
          <a:xfrm>
            <a:off x="11060107" y="5980186"/>
            <a:ext cx="1131893" cy="5372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Clarity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90058A7-9F9B-759D-5D34-33E1319AD3CC}"/>
              </a:ext>
            </a:extLst>
          </p:cNvPr>
          <p:cNvGrpSpPr/>
          <p:nvPr/>
        </p:nvGrpSpPr>
        <p:grpSpPr>
          <a:xfrm>
            <a:off x="770289" y="2255145"/>
            <a:ext cx="10651421" cy="3589596"/>
            <a:chOff x="838200" y="2043088"/>
            <a:chExt cx="10651421" cy="3589596"/>
          </a:xfrm>
        </p:grpSpPr>
        <p:pic>
          <p:nvPicPr>
            <p:cNvPr id="6" name="그림 5" descr="인간의 얼굴, 스크린샷, 텍스트, 의류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FF1A2013-A3D5-ABDC-585C-53B58F4B3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2043088"/>
              <a:ext cx="4862138" cy="3589596"/>
            </a:xfrm>
            <a:prstGeom prst="rect">
              <a:avLst/>
            </a:prstGeom>
          </p:spPr>
        </p:pic>
        <p:pic>
          <p:nvPicPr>
            <p:cNvPr id="7" name="그림 6" descr="인간의 얼굴, 스크린샷, 텍스트, 멀티미디어 소프트웨어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5A7692A6-48AF-A05B-6F54-5B40ACE66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2908" y="2043088"/>
              <a:ext cx="5516713" cy="3589596"/>
            </a:xfrm>
            <a:prstGeom prst="rect">
              <a:avLst/>
            </a:prstGeom>
          </p:spPr>
        </p:pic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38697DD7-9E8E-2918-0640-6199563EF546}"/>
              </a:ext>
            </a:extLst>
          </p:cNvPr>
          <p:cNvSpPr txBox="1">
            <a:spLocks/>
          </p:cNvSpPr>
          <p:nvPr/>
        </p:nvSpPr>
        <p:spPr>
          <a:xfrm>
            <a:off x="770289" y="1746447"/>
            <a:ext cx="857544" cy="3732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출력 </a:t>
            </a:r>
            <a:r>
              <a:rPr kumimoji="1"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1</a:t>
            </a:r>
            <a:endParaRPr kumimoji="1"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127AC8C-9FCA-AB0E-A170-304921E2123A}"/>
              </a:ext>
            </a:extLst>
          </p:cNvPr>
          <p:cNvSpPr txBox="1">
            <a:spLocks/>
          </p:cNvSpPr>
          <p:nvPr/>
        </p:nvSpPr>
        <p:spPr>
          <a:xfrm>
            <a:off x="5904997" y="1746446"/>
            <a:ext cx="857544" cy="3732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출력 </a:t>
            </a:r>
            <a:r>
              <a:rPr kumimoji="1"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2</a:t>
            </a:r>
            <a:endParaRPr kumimoji="1"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C126E7F-EC71-CDFE-E33F-8C17620D14B0}"/>
              </a:ext>
            </a:extLst>
          </p:cNvPr>
          <p:cNvGrpSpPr/>
          <p:nvPr/>
        </p:nvGrpSpPr>
        <p:grpSpPr>
          <a:xfrm>
            <a:off x="-1437640" y="217806"/>
            <a:ext cx="13772573" cy="1030743"/>
            <a:chOff x="-1437640" y="217806"/>
            <a:chExt cx="13772573" cy="1030743"/>
          </a:xfrm>
        </p:grpSpPr>
        <p:pic>
          <p:nvPicPr>
            <p:cNvPr id="11" name="그림 10" descr="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51E3B394-217C-4400-CB93-5504818A8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98" b="55566"/>
            <a:stretch/>
          </p:blipFill>
          <p:spPr>
            <a:xfrm>
              <a:off x="-89916" y="217806"/>
              <a:ext cx="1605494" cy="496187"/>
            </a:xfrm>
            <a:prstGeom prst="rect">
              <a:avLst/>
            </a:prstGeom>
          </p:spPr>
        </p:pic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5A175E0C-95C2-385D-882C-3F74ED19F800}"/>
                </a:ext>
              </a:extLst>
            </p:cNvPr>
            <p:cNvSpPr/>
            <p:nvPr/>
          </p:nvSpPr>
          <p:spPr>
            <a:xfrm flipV="1">
              <a:off x="1280809" y="1045254"/>
              <a:ext cx="11054124" cy="72000"/>
            </a:xfrm>
            <a:prstGeom prst="roundRect">
              <a:avLst>
                <a:gd name="adj" fmla="val 2738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3DDAF151-1E71-C9F1-E65F-37D1469EEBA6}"/>
                </a:ext>
              </a:extLst>
            </p:cNvPr>
            <p:cNvSpPr/>
            <p:nvPr/>
          </p:nvSpPr>
          <p:spPr>
            <a:xfrm>
              <a:off x="-1437640" y="281908"/>
              <a:ext cx="2875280" cy="96664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02605FA-F94E-742F-4023-968A66A7E556}"/>
                </a:ext>
              </a:extLst>
            </p:cNvPr>
            <p:cNvGrpSpPr/>
            <p:nvPr/>
          </p:nvGrpSpPr>
          <p:grpSpPr>
            <a:xfrm>
              <a:off x="578939" y="395358"/>
              <a:ext cx="724135" cy="722696"/>
              <a:chOff x="1046299" y="238262"/>
              <a:chExt cx="724135" cy="722696"/>
            </a:xfrm>
          </p:grpSpPr>
          <p:sp>
            <p:nvSpPr>
              <p:cNvPr id="16" name="원형: 비어 있음 15">
                <a:extLst>
                  <a:ext uri="{FF2B5EF4-FFF2-40B4-BE49-F238E27FC236}">
                    <a16:creationId xmlns:a16="http://schemas.microsoft.com/office/drawing/2014/main" id="{10ECD559-114F-6933-BF8D-E907C1EFBC15}"/>
                  </a:ext>
                </a:extLst>
              </p:cNvPr>
              <p:cNvSpPr/>
              <p:nvPr/>
            </p:nvSpPr>
            <p:spPr>
              <a:xfrm>
                <a:off x="1050434" y="240958"/>
                <a:ext cx="720000" cy="720000"/>
              </a:xfrm>
              <a:prstGeom prst="donu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제목 1">
                <a:extLst>
                  <a:ext uri="{FF2B5EF4-FFF2-40B4-BE49-F238E27FC236}">
                    <a16:creationId xmlns:a16="http://schemas.microsoft.com/office/drawing/2014/main" id="{26BC2685-9132-455C-E8F9-E9685F5E03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6299" y="238262"/>
                <a:ext cx="720001" cy="72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altLang="ko-KR" sz="3600" b="1" dirty="0"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Ⅱ</a:t>
                </a:r>
              </a:p>
            </p:txBody>
          </p:sp>
        </p:grp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76429352-C85F-05C5-6EF3-F81B86466E47}"/>
                </a:ext>
              </a:extLst>
            </p:cNvPr>
            <p:cNvSpPr txBox="1">
              <a:spLocks/>
            </p:cNvSpPr>
            <p:nvPr/>
          </p:nvSpPr>
          <p:spPr>
            <a:xfrm>
              <a:off x="1593515" y="320805"/>
              <a:ext cx="2875280" cy="8578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04 </a:t>
              </a:r>
              <a:r>
                <a:rPr lang="ko-KR" altLang="en-US" sz="1800" b="1" dirty="0" err="1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딥페이크</a:t>
              </a:r>
              <a:r>
                <a:rPr lang="ko-KR" altLang="en-US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탐지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9948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A294C7-CA69-2D56-13F4-37FEA5BD56A7}"/>
              </a:ext>
            </a:extLst>
          </p:cNvPr>
          <p:cNvSpPr txBox="1">
            <a:spLocks/>
          </p:cNvSpPr>
          <p:nvPr/>
        </p:nvSpPr>
        <p:spPr>
          <a:xfrm>
            <a:off x="11060107" y="5980186"/>
            <a:ext cx="1131893" cy="5372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Clarity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EDDFE2FA-4D44-0999-EA62-01ED059D0C52}"/>
              </a:ext>
            </a:extLst>
          </p:cNvPr>
          <p:cNvGrpSpPr/>
          <p:nvPr/>
        </p:nvGrpSpPr>
        <p:grpSpPr>
          <a:xfrm>
            <a:off x="1400990" y="1541141"/>
            <a:ext cx="9390019" cy="3910709"/>
            <a:chOff x="1278467" y="1994865"/>
            <a:chExt cx="9390019" cy="3910709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44A23912-364B-A51F-03FB-AF5A13C840FB}"/>
                </a:ext>
              </a:extLst>
            </p:cNvPr>
            <p:cNvGrpSpPr/>
            <p:nvPr/>
          </p:nvGrpSpPr>
          <p:grpSpPr>
            <a:xfrm>
              <a:off x="1278467" y="1994865"/>
              <a:ext cx="2758440" cy="3910709"/>
              <a:chOff x="1278467" y="1994865"/>
              <a:chExt cx="2758440" cy="3910709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587D6E9C-C039-6764-D229-CA9145B74C7D}"/>
                  </a:ext>
                </a:extLst>
              </p:cNvPr>
              <p:cNvGrpSpPr/>
              <p:nvPr/>
            </p:nvGrpSpPr>
            <p:grpSpPr>
              <a:xfrm>
                <a:off x="2117686" y="1994865"/>
                <a:ext cx="1080000" cy="1170149"/>
                <a:chOff x="2148886" y="4972271"/>
                <a:chExt cx="1080000" cy="1170149"/>
              </a:xfrm>
            </p:grpSpPr>
            <p:pic>
              <p:nvPicPr>
                <p:cNvPr id="41" name="그래픽 40" descr="로드 중 윤곽선">
                  <a:extLst>
                    <a:ext uri="{FF2B5EF4-FFF2-40B4-BE49-F238E27FC236}">
                      <a16:creationId xmlns:a16="http://schemas.microsoft.com/office/drawing/2014/main" id="{3181E895-37FD-B91E-61C9-FE87B71E60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48886" y="4972271"/>
                  <a:ext cx="1080000" cy="1080000"/>
                </a:xfrm>
                <a:prstGeom prst="rect">
                  <a:avLst/>
                </a:prstGeom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2FA35D5-3FD6-49E7-E15D-08BE9B2270D1}"/>
                    </a:ext>
                  </a:extLst>
                </p:cNvPr>
                <p:cNvSpPr txBox="1"/>
                <p:nvPr/>
              </p:nvSpPr>
              <p:spPr>
                <a:xfrm>
                  <a:off x="2200877" y="5773088"/>
                  <a:ext cx="9769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loading</a:t>
                  </a:r>
                  <a:endPara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665E228-3691-E726-7AFE-C6E47ED294A8}"/>
                  </a:ext>
                </a:extLst>
              </p:cNvPr>
              <p:cNvSpPr txBox="1"/>
              <p:nvPr/>
            </p:nvSpPr>
            <p:spPr>
              <a:xfrm>
                <a:off x="1278468" y="4350212"/>
                <a:ext cx="2758439" cy="15553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ko-KR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모델 판별이 진행 중인</a:t>
                </a:r>
                <a:endPara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ko-KR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경우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kumimoji="0" lang="ko-KR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시간에 따라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kumimoji="0" lang="ko-KR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로딩</a:t>
                </a:r>
                <a:endPara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ko-KR" altLang="en-US" dirty="0">
                    <a:solidFill>
                      <a:prstClr val="black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및</a:t>
                </a:r>
                <a:r>
                  <a:rPr kumimoji="0" lang="ko-KR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 대기</a:t>
                </a:r>
                <a:r>
                  <a:rPr lang="en-US" altLang="ko-KR" dirty="0">
                    <a:solidFill>
                      <a:prstClr val="black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kumimoji="0" lang="ko-KR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화면 구성</a:t>
                </a:r>
              </a:p>
            </p:txBody>
          </p:sp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CA1F2D43-1B7B-8D90-6331-8C8CA3E58A8E}"/>
                  </a:ext>
                </a:extLst>
              </p:cNvPr>
              <p:cNvSpPr/>
              <p:nvPr/>
            </p:nvSpPr>
            <p:spPr>
              <a:xfrm>
                <a:off x="1278467" y="3474321"/>
                <a:ext cx="2758439" cy="56658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로딩 화면</a:t>
                </a:r>
                <a:endParaRPr lang="ko-KR" altLang="en-US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06099F11-113F-AAFC-F8B3-91D80E5DA16B}"/>
                </a:ext>
              </a:extLst>
            </p:cNvPr>
            <p:cNvGrpSpPr/>
            <p:nvPr/>
          </p:nvGrpSpPr>
          <p:grpSpPr>
            <a:xfrm>
              <a:off x="4594257" y="2337014"/>
              <a:ext cx="2758440" cy="3568560"/>
              <a:chOff x="7407874" y="4638849"/>
              <a:chExt cx="2758440" cy="3568560"/>
            </a:xfrm>
          </p:grpSpPr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506BE087-0A83-4F48-85C9-90069F5FDD1D}"/>
                  </a:ext>
                </a:extLst>
              </p:cNvPr>
              <p:cNvGrpSpPr/>
              <p:nvPr/>
            </p:nvGrpSpPr>
            <p:grpSpPr>
              <a:xfrm>
                <a:off x="7704173" y="4638849"/>
                <a:ext cx="2165840" cy="828000"/>
                <a:chOff x="8313994" y="3782214"/>
                <a:chExt cx="2165840" cy="828000"/>
              </a:xfrm>
            </p:grpSpPr>
            <p:pic>
              <p:nvPicPr>
                <p:cNvPr id="84" name="그래픽 83" descr="전송 윤곽선">
                  <a:extLst>
                    <a:ext uri="{FF2B5EF4-FFF2-40B4-BE49-F238E27FC236}">
                      <a16:creationId xmlns:a16="http://schemas.microsoft.com/office/drawing/2014/main" id="{ECC1D2F1-8790-7BC6-761A-648A5D259B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01751" y="3956063"/>
                  <a:ext cx="590326" cy="565593"/>
                </a:xfrm>
                <a:prstGeom prst="rect">
                  <a:avLst/>
                </a:prstGeom>
              </p:spPr>
            </p:pic>
            <p:pic>
              <p:nvPicPr>
                <p:cNvPr id="88" name="그래픽 87" descr="데이터베이스 윤곽선">
                  <a:extLst>
                    <a:ext uri="{FF2B5EF4-FFF2-40B4-BE49-F238E27FC236}">
                      <a16:creationId xmlns:a16="http://schemas.microsoft.com/office/drawing/2014/main" id="{C6BE4D90-C4E7-ACA3-3CBE-5A812AC1BE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51834" y="3782214"/>
                  <a:ext cx="828000" cy="828000"/>
                </a:xfrm>
                <a:prstGeom prst="rect">
                  <a:avLst/>
                </a:prstGeom>
              </p:spPr>
            </p:pic>
            <p:pic>
              <p:nvPicPr>
                <p:cNvPr id="89" name="그래픽 88" descr="문서 윤곽선">
                  <a:extLst>
                    <a:ext uri="{FF2B5EF4-FFF2-40B4-BE49-F238E27FC236}">
                      <a16:creationId xmlns:a16="http://schemas.microsoft.com/office/drawing/2014/main" id="{DEDA9C6D-D89A-E87B-67D1-D5C78FA958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13994" y="3782214"/>
                  <a:ext cx="828000" cy="828000"/>
                </a:xfrm>
                <a:prstGeom prst="rect">
                  <a:avLst/>
                </a:prstGeom>
              </p:spPr>
            </p:pic>
          </p:grp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8688C707-2716-81DF-BF89-F44B8CB9FF1E}"/>
                  </a:ext>
                </a:extLst>
              </p:cNvPr>
              <p:cNvGrpSpPr/>
              <p:nvPr/>
            </p:nvGrpSpPr>
            <p:grpSpPr>
              <a:xfrm>
                <a:off x="7407874" y="5776156"/>
                <a:ext cx="2758440" cy="2431253"/>
                <a:chOff x="1278467" y="3474321"/>
                <a:chExt cx="2758440" cy="2431253"/>
              </a:xfrm>
            </p:grpSpPr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D74AEE5-D85F-B447-F891-CC6ADD38CD40}"/>
                    </a:ext>
                  </a:extLst>
                </p:cNvPr>
                <p:cNvSpPr txBox="1"/>
                <p:nvPr/>
              </p:nvSpPr>
              <p:spPr>
                <a:xfrm>
                  <a:off x="1278469" y="4350212"/>
                  <a:ext cx="2758438" cy="15553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100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lang="ko-KR" altLang="en-US" sz="1800" dirty="0" err="1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DB에</a:t>
                  </a:r>
                  <a:r>
                    <a:rPr lang="ko-KR" altLang="en-US" sz="18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 모델의 </a:t>
                  </a:r>
                  <a:r>
                    <a:rPr lang="ko-KR" altLang="en-US" sz="1800" dirty="0" err="1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딥페이크</a:t>
                  </a:r>
                  <a:endParaRPr lang="en-US" altLang="ko-KR" sz="18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100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lang="ko-KR" altLang="en-US" sz="18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판별</a:t>
                  </a:r>
                  <a:r>
                    <a:rPr lang="en-US" altLang="ko-KR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 </a:t>
                  </a:r>
                  <a:r>
                    <a:rPr lang="ko-KR" altLang="en-US" sz="18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결과를 기록하여</a:t>
                  </a:r>
                  <a:endParaRPr lang="en-US" altLang="ko-KR" sz="18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100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lang="ko-KR" altLang="en-US" sz="18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조회할 </a:t>
                  </a:r>
                  <a:r>
                    <a:rPr lang="ko-KR" altLang="en-US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수</a:t>
                  </a:r>
                  <a:r>
                    <a:rPr lang="en-US" altLang="ko-KR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 </a:t>
                  </a:r>
                  <a:r>
                    <a:rPr lang="ko-KR" altLang="en-US" sz="18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있는 기능</a:t>
                  </a:r>
                  <a:endParaRPr kumimoji="0" lang="ko-KR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99" name="사각형: 둥근 모서리 98">
                  <a:extLst>
                    <a:ext uri="{FF2B5EF4-FFF2-40B4-BE49-F238E27FC236}">
                      <a16:creationId xmlns:a16="http://schemas.microsoft.com/office/drawing/2014/main" id="{11B2DF5C-47EC-3EFB-B6B8-093DD73CCCFD}"/>
                    </a:ext>
                  </a:extLst>
                </p:cNvPr>
                <p:cNvSpPr/>
                <p:nvPr/>
              </p:nvSpPr>
              <p:spPr>
                <a:xfrm>
                  <a:off x="1278467" y="3474321"/>
                  <a:ext cx="2758439" cy="5665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schemeClr val="tx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기록</a:t>
                  </a:r>
                  <a:r>
                    <a:rPr lang="en-US" altLang="ko-KR" dirty="0">
                      <a:solidFill>
                        <a:schemeClr val="tx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 </a:t>
                  </a:r>
                  <a:r>
                    <a:rPr lang="ko-KR" altLang="en-US" dirty="0">
                      <a:solidFill>
                        <a:schemeClr val="tx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조회 기능</a:t>
                  </a:r>
                </a:p>
              </p:txBody>
            </p:sp>
          </p:grpSp>
        </p:grp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1DD5683A-19B2-667F-BFFB-DFCD0084C757}"/>
                </a:ext>
              </a:extLst>
            </p:cNvPr>
            <p:cNvGrpSpPr/>
            <p:nvPr/>
          </p:nvGrpSpPr>
          <p:grpSpPr>
            <a:xfrm>
              <a:off x="7910046" y="2248371"/>
              <a:ext cx="2758440" cy="3111222"/>
              <a:chOff x="7410003" y="6036745"/>
              <a:chExt cx="2758440" cy="3111222"/>
            </a:xfrm>
          </p:grpSpPr>
          <p:pic>
            <p:nvPicPr>
              <p:cNvPr id="61" name="그래픽 60" descr="경고 윤곽선">
                <a:extLst>
                  <a:ext uri="{FF2B5EF4-FFF2-40B4-BE49-F238E27FC236}">
                    <a16:creationId xmlns:a16="http://schemas.microsoft.com/office/drawing/2014/main" id="{02DF9C40-FAE9-BCB2-207D-6C7749D6EC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332022" y="6036745"/>
                <a:ext cx="914400" cy="914400"/>
              </a:xfrm>
              <a:prstGeom prst="rect">
                <a:avLst/>
              </a:prstGeom>
            </p:spPr>
          </p:pic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20FF74F8-1074-7057-9F47-636EE7BB3762}"/>
                  </a:ext>
                </a:extLst>
              </p:cNvPr>
              <p:cNvGrpSpPr/>
              <p:nvPr/>
            </p:nvGrpSpPr>
            <p:grpSpPr>
              <a:xfrm>
                <a:off x="7410003" y="7260452"/>
                <a:ext cx="2758440" cy="1887515"/>
                <a:chOff x="1278467" y="3474321"/>
                <a:chExt cx="2758440" cy="1887515"/>
              </a:xfrm>
            </p:grpSpPr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F09BCC83-80E8-97C4-8976-AD34379533C0}"/>
                    </a:ext>
                  </a:extLst>
                </p:cNvPr>
                <p:cNvSpPr txBox="1"/>
                <p:nvPr/>
              </p:nvSpPr>
              <p:spPr>
                <a:xfrm>
                  <a:off x="1278468" y="4350212"/>
                  <a:ext cx="2758439" cy="101162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100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ko-KR" altLang="en-US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+mn-cs"/>
                    </a:rPr>
                    <a:t>서버나 </a:t>
                  </a:r>
                  <a:r>
                    <a:rPr kumimoji="0" lang="en-US" altLang="ko-KR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+mn-cs"/>
                    </a:rPr>
                    <a:t>AI </a:t>
                  </a:r>
                  <a:r>
                    <a:rPr kumimoji="0" lang="ko-KR" altLang="en-US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+mn-cs"/>
                    </a:rPr>
                    <a:t>모델에서</a:t>
                  </a:r>
                  <a:endParaRPr kumimoji="0" lang="en-US" altLang="ko-KR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endParaRPr>
                </a:p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100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ko-KR" altLang="en-US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+mn-cs"/>
                    </a:rPr>
                    <a:t>에러가 발생할 경우 대비</a:t>
                  </a:r>
                </a:p>
              </p:txBody>
            </p:sp>
            <p:sp>
              <p:nvSpPr>
                <p:cNvPr id="106" name="사각형: 둥근 모서리 105">
                  <a:extLst>
                    <a:ext uri="{FF2B5EF4-FFF2-40B4-BE49-F238E27FC236}">
                      <a16:creationId xmlns:a16="http://schemas.microsoft.com/office/drawing/2014/main" id="{A60FEAB8-9E71-F8BC-F251-CEC1A5E5C515}"/>
                    </a:ext>
                  </a:extLst>
                </p:cNvPr>
                <p:cNvSpPr/>
                <p:nvPr/>
              </p:nvSpPr>
              <p:spPr>
                <a:xfrm>
                  <a:off x="1278467" y="3474321"/>
                  <a:ext cx="2758439" cy="5665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schemeClr val="tx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에러 처리 기능</a:t>
                  </a:r>
                </a:p>
              </p:txBody>
            </p:sp>
          </p:grpSp>
        </p:grp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A5E497DC-97DF-ED55-36D3-4F5B933744EF}"/>
              </a:ext>
            </a:extLst>
          </p:cNvPr>
          <p:cNvGrpSpPr/>
          <p:nvPr/>
        </p:nvGrpSpPr>
        <p:grpSpPr>
          <a:xfrm>
            <a:off x="-1437640" y="217806"/>
            <a:ext cx="13772573" cy="1030743"/>
            <a:chOff x="-1437640" y="217806"/>
            <a:chExt cx="13772573" cy="1030743"/>
          </a:xfrm>
        </p:grpSpPr>
        <p:pic>
          <p:nvPicPr>
            <p:cNvPr id="122" name="그림 121" descr="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A9B49AFE-608F-08E7-BD91-304CFC274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98" b="55566"/>
            <a:stretch/>
          </p:blipFill>
          <p:spPr>
            <a:xfrm>
              <a:off x="-89916" y="217806"/>
              <a:ext cx="1605494" cy="496187"/>
            </a:xfrm>
            <a:prstGeom prst="rect">
              <a:avLst/>
            </a:prstGeom>
          </p:spPr>
        </p:pic>
        <p:sp>
          <p:nvSpPr>
            <p:cNvPr id="123" name="사각형: 둥근 모서리 122">
              <a:extLst>
                <a:ext uri="{FF2B5EF4-FFF2-40B4-BE49-F238E27FC236}">
                  <a16:creationId xmlns:a16="http://schemas.microsoft.com/office/drawing/2014/main" id="{4CFCC693-3EF1-033F-6EE8-68435CB8BBC1}"/>
                </a:ext>
              </a:extLst>
            </p:cNvPr>
            <p:cNvSpPr/>
            <p:nvPr/>
          </p:nvSpPr>
          <p:spPr>
            <a:xfrm flipV="1">
              <a:off x="1280809" y="1045254"/>
              <a:ext cx="11054124" cy="72000"/>
            </a:xfrm>
            <a:prstGeom prst="roundRect">
              <a:avLst>
                <a:gd name="adj" fmla="val 2738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4" name="사각형: 둥근 모서리 123">
              <a:extLst>
                <a:ext uri="{FF2B5EF4-FFF2-40B4-BE49-F238E27FC236}">
                  <a16:creationId xmlns:a16="http://schemas.microsoft.com/office/drawing/2014/main" id="{E1F63B44-CB11-3B1D-8E4F-A4C62F2259FA}"/>
                </a:ext>
              </a:extLst>
            </p:cNvPr>
            <p:cNvSpPr/>
            <p:nvPr/>
          </p:nvSpPr>
          <p:spPr>
            <a:xfrm>
              <a:off x="-1437640" y="281908"/>
              <a:ext cx="2875280" cy="96664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40045402-8645-AAD9-6FC3-8300A118D81E}"/>
                </a:ext>
              </a:extLst>
            </p:cNvPr>
            <p:cNvGrpSpPr/>
            <p:nvPr/>
          </p:nvGrpSpPr>
          <p:grpSpPr>
            <a:xfrm>
              <a:off x="578939" y="395358"/>
              <a:ext cx="724135" cy="722696"/>
              <a:chOff x="1046299" y="238262"/>
              <a:chExt cx="724135" cy="722696"/>
            </a:xfrm>
          </p:grpSpPr>
          <p:sp>
            <p:nvSpPr>
              <p:cNvPr id="127" name="원형: 비어 있음 126">
                <a:extLst>
                  <a:ext uri="{FF2B5EF4-FFF2-40B4-BE49-F238E27FC236}">
                    <a16:creationId xmlns:a16="http://schemas.microsoft.com/office/drawing/2014/main" id="{239F7399-C915-2C33-D303-C4A068BE2D10}"/>
                  </a:ext>
                </a:extLst>
              </p:cNvPr>
              <p:cNvSpPr/>
              <p:nvPr/>
            </p:nvSpPr>
            <p:spPr>
              <a:xfrm>
                <a:off x="1050434" y="240958"/>
                <a:ext cx="720000" cy="720000"/>
              </a:xfrm>
              <a:prstGeom prst="donu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제목 1">
                <a:extLst>
                  <a:ext uri="{FF2B5EF4-FFF2-40B4-BE49-F238E27FC236}">
                    <a16:creationId xmlns:a16="http://schemas.microsoft.com/office/drawing/2014/main" id="{6BEC8BA4-B62E-C8EF-04E3-99CF58FC04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6299" y="238262"/>
                <a:ext cx="720001" cy="72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altLang="ko-KR" sz="3600" b="1" dirty="0"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Ⅱ</a:t>
                </a:r>
              </a:p>
            </p:txBody>
          </p:sp>
        </p:grpSp>
        <p:sp>
          <p:nvSpPr>
            <p:cNvPr id="126" name="제목 1">
              <a:extLst>
                <a:ext uri="{FF2B5EF4-FFF2-40B4-BE49-F238E27FC236}">
                  <a16:creationId xmlns:a16="http://schemas.microsoft.com/office/drawing/2014/main" id="{3CE96C71-A836-76F1-9180-FFA32053B596}"/>
                </a:ext>
              </a:extLst>
            </p:cNvPr>
            <p:cNvSpPr txBox="1">
              <a:spLocks/>
            </p:cNvSpPr>
            <p:nvPr/>
          </p:nvSpPr>
          <p:spPr>
            <a:xfrm>
              <a:off x="1593515" y="320805"/>
              <a:ext cx="2371491" cy="8578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05 </a:t>
              </a:r>
              <a:r>
                <a:rPr lang="ko-KR" altLang="en-US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추가 목표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795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2F127B67-5D84-8558-BECF-488A7D4F328D}"/>
              </a:ext>
            </a:extLst>
          </p:cNvPr>
          <p:cNvSpPr txBox="1">
            <a:spLocks/>
          </p:cNvSpPr>
          <p:nvPr/>
        </p:nvSpPr>
        <p:spPr>
          <a:xfrm>
            <a:off x="11060107" y="5980186"/>
            <a:ext cx="1131893" cy="5372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Clarity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8B99BE6-450A-1528-E529-509773A41DE0}"/>
              </a:ext>
            </a:extLst>
          </p:cNvPr>
          <p:cNvGrpSpPr/>
          <p:nvPr/>
        </p:nvGrpSpPr>
        <p:grpSpPr>
          <a:xfrm>
            <a:off x="-1437640" y="217806"/>
            <a:ext cx="13772573" cy="1030743"/>
            <a:chOff x="-1437640" y="217806"/>
            <a:chExt cx="13772573" cy="1030743"/>
          </a:xfrm>
        </p:grpSpPr>
        <p:pic>
          <p:nvPicPr>
            <p:cNvPr id="21" name="그림 20" descr="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65E515C7-65F2-18E9-D8C6-61161CE33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98" b="55566"/>
            <a:stretch/>
          </p:blipFill>
          <p:spPr>
            <a:xfrm>
              <a:off x="-89916" y="217806"/>
              <a:ext cx="1605494" cy="496187"/>
            </a:xfrm>
            <a:prstGeom prst="rect">
              <a:avLst/>
            </a:prstGeom>
          </p:spPr>
        </p:pic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D2DED636-EB13-39A2-8BDF-7600A84B6FF3}"/>
                </a:ext>
              </a:extLst>
            </p:cNvPr>
            <p:cNvSpPr/>
            <p:nvPr/>
          </p:nvSpPr>
          <p:spPr>
            <a:xfrm flipV="1">
              <a:off x="1280809" y="1045254"/>
              <a:ext cx="11054124" cy="72000"/>
            </a:xfrm>
            <a:prstGeom prst="roundRect">
              <a:avLst>
                <a:gd name="adj" fmla="val 2738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C3B9A7C5-DEDB-5DCC-618D-FFEEF525912A}"/>
                </a:ext>
              </a:extLst>
            </p:cNvPr>
            <p:cNvSpPr/>
            <p:nvPr/>
          </p:nvSpPr>
          <p:spPr>
            <a:xfrm>
              <a:off x="-1437640" y="281908"/>
              <a:ext cx="2875280" cy="96664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378E91C-3B9B-C795-445B-E79DCD43F54F}"/>
                </a:ext>
              </a:extLst>
            </p:cNvPr>
            <p:cNvGrpSpPr/>
            <p:nvPr/>
          </p:nvGrpSpPr>
          <p:grpSpPr>
            <a:xfrm>
              <a:off x="578939" y="395358"/>
              <a:ext cx="724135" cy="722696"/>
              <a:chOff x="1046299" y="238262"/>
              <a:chExt cx="724135" cy="722696"/>
            </a:xfrm>
          </p:grpSpPr>
          <p:sp>
            <p:nvSpPr>
              <p:cNvPr id="26" name="원형: 비어 있음 25">
                <a:extLst>
                  <a:ext uri="{FF2B5EF4-FFF2-40B4-BE49-F238E27FC236}">
                    <a16:creationId xmlns:a16="http://schemas.microsoft.com/office/drawing/2014/main" id="{5C12885E-B714-5D57-504A-334AF1F064A7}"/>
                  </a:ext>
                </a:extLst>
              </p:cNvPr>
              <p:cNvSpPr/>
              <p:nvPr/>
            </p:nvSpPr>
            <p:spPr>
              <a:xfrm>
                <a:off x="1050434" y="240958"/>
                <a:ext cx="720000" cy="720000"/>
              </a:xfrm>
              <a:prstGeom prst="donu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제목 1">
                <a:extLst>
                  <a:ext uri="{FF2B5EF4-FFF2-40B4-BE49-F238E27FC236}">
                    <a16:creationId xmlns:a16="http://schemas.microsoft.com/office/drawing/2014/main" id="{1DA7B512-B26A-E470-AD20-57ECCC9C7C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6299" y="238262"/>
                <a:ext cx="720001" cy="72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altLang="ko-KR" sz="3600" b="1" dirty="0"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Ⅱ</a:t>
                </a:r>
              </a:p>
            </p:txBody>
          </p:sp>
        </p:grpSp>
        <p:sp>
          <p:nvSpPr>
            <p:cNvPr id="25" name="제목 1">
              <a:extLst>
                <a:ext uri="{FF2B5EF4-FFF2-40B4-BE49-F238E27FC236}">
                  <a16:creationId xmlns:a16="http://schemas.microsoft.com/office/drawing/2014/main" id="{F013754B-80A5-A197-27EC-AFC99308F2A4}"/>
                </a:ext>
              </a:extLst>
            </p:cNvPr>
            <p:cNvSpPr txBox="1">
              <a:spLocks/>
            </p:cNvSpPr>
            <p:nvPr/>
          </p:nvSpPr>
          <p:spPr>
            <a:xfrm>
              <a:off x="1593515" y="320805"/>
              <a:ext cx="3825978" cy="8578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06 </a:t>
              </a:r>
              <a:r>
                <a:rPr lang="ko-KR" altLang="en-US" sz="1800" b="1" dirty="0" err="1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딥페이크</a:t>
              </a:r>
              <a:r>
                <a:rPr lang="ko-KR" altLang="en-US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탐지 원본 데이터셋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08E1ECC0-FAF0-7323-3E08-F75A5315AC1A}"/>
              </a:ext>
            </a:extLst>
          </p:cNvPr>
          <p:cNvSpPr txBox="1">
            <a:spLocks/>
          </p:cNvSpPr>
          <p:nvPr/>
        </p:nvSpPr>
        <p:spPr>
          <a:xfrm>
            <a:off x="962526" y="1663223"/>
            <a:ext cx="10533689" cy="43783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Open Forensics</a:t>
            </a:r>
            <a:br>
              <a:rPr kumimoji="1"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br>
              <a:rPr kumimoji="1"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kumimoji="1"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</a:t>
            </a:r>
            <a:r>
              <a:rPr kumimoji="1"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 고품질의 얼굴 합성 탐지 및 분할을 위한 대규모 데이터셋</a:t>
            </a:r>
            <a:endParaRPr kumimoji="1"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  <a:sym typeface="Wingdings" pitchFamily="2" charset="2"/>
            </a:endParaRPr>
          </a:p>
          <a:p>
            <a:br>
              <a:rPr kumimoji="1"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</a:br>
            <a:r>
              <a:rPr kumimoji="1"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</a:t>
            </a:r>
            <a:r>
              <a:rPr kumimoji="1"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 라이센스 </a:t>
            </a:r>
            <a:r>
              <a:rPr kumimoji="1"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:</a:t>
            </a:r>
            <a:r>
              <a:rPr kumimoji="1"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 </a:t>
            </a:r>
            <a:r>
              <a:rPr lang="en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Creative Commons Attribution 4.0 (CC BY 4.0)</a:t>
            </a:r>
          </a:p>
          <a:p>
            <a:br>
              <a:rPr lang="en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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 저작권 표시 조건으로 상업적 이용 가능함</a:t>
            </a:r>
            <a:endParaRPr lang="en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REAL-TIME DETECTION OF AI-GENERATED SPEECH FOR DEEPFAKE VOICE CONVERSION </a:t>
            </a:r>
            <a:br>
              <a:rPr lang="en" altLang="ko-KR" sz="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br>
              <a:rPr lang="en" altLang="ko-KR" sz="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Nottingham Trent University Nottingham, UK {jordan.bird, </a:t>
            </a:r>
            <a:r>
              <a:rPr lang="en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ahmad.lotfi}@ntu.ac.uk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}</a:t>
            </a:r>
            <a:br>
              <a:rPr lang="en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br>
              <a:rPr lang="en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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 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MIT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라이센스 하에 제공 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(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상업적 이용 가능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)</a:t>
            </a:r>
          </a:p>
          <a:p>
            <a:b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</a:br>
            <a:b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</a:b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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 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Label : REAL (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실제 사람의 음성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),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 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FAKE(RVC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 기법을 사용해 변환된 </a:t>
            </a:r>
            <a:r>
              <a:rPr lang="ko-KR" altLang="en-US" sz="1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딥페이크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 음성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)</a:t>
            </a:r>
            <a:b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</a:br>
            <a:br>
              <a:rPr lang="en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</a:br>
            <a:br>
              <a:rPr lang="en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</a:br>
            <a:br>
              <a:rPr lang="en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endParaRPr kumimoji="1"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6585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A64A533A-7EB8-5C2B-28CA-D5FCD6F0A813}"/>
              </a:ext>
            </a:extLst>
          </p:cNvPr>
          <p:cNvSpPr/>
          <p:nvPr/>
        </p:nvSpPr>
        <p:spPr>
          <a:xfrm>
            <a:off x="-2242779" y="2602742"/>
            <a:ext cx="10331966" cy="7961104"/>
          </a:xfrm>
          <a:custGeom>
            <a:avLst/>
            <a:gdLst/>
            <a:ahLst/>
            <a:cxnLst/>
            <a:rect l="l" t="t" r="r" b="b"/>
            <a:pathLst>
              <a:path w="10331966" h="7961104">
                <a:moveTo>
                  <a:pt x="0" y="0"/>
                </a:moveTo>
                <a:lnTo>
                  <a:pt x="10331966" y="0"/>
                </a:lnTo>
                <a:lnTo>
                  <a:pt x="10331966" y="7961104"/>
                </a:lnTo>
                <a:lnTo>
                  <a:pt x="0" y="7961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207FE786-DD61-D256-31C2-CE9D19339BA1}"/>
              </a:ext>
            </a:extLst>
          </p:cNvPr>
          <p:cNvSpPr/>
          <p:nvPr/>
        </p:nvSpPr>
        <p:spPr>
          <a:xfrm rot="-1665925">
            <a:off x="4679333" y="-1986546"/>
            <a:ext cx="8816520" cy="7598806"/>
          </a:xfrm>
          <a:custGeom>
            <a:avLst/>
            <a:gdLst/>
            <a:ahLst/>
            <a:cxnLst/>
            <a:rect l="l" t="t" r="r" b="b"/>
            <a:pathLst>
              <a:path w="11233171" h="9688155">
                <a:moveTo>
                  <a:pt x="0" y="0"/>
                </a:moveTo>
                <a:lnTo>
                  <a:pt x="11233171" y="0"/>
                </a:lnTo>
                <a:lnTo>
                  <a:pt x="11233171" y="9688156"/>
                </a:lnTo>
                <a:lnTo>
                  <a:pt x="0" y="96881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C18740B-A3CC-C0F6-6BEA-3680C258376D}"/>
              </a:ext>
            </a:extLst>
          </p:cNvPr>
          <p:cNvSpPr txBox="1">
            <a:spLocks/>
          </p:cNvSpPr>
          <p:nvPr/>
        </p:nvSpPr>
        <p:spPr>
          <a:xfrm>
            <a:off x="7582476" y="2602742"/>
            <a:ext cx="2560831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감사합니다</a:t>
            </a:r>
            <a:r>
              <a:rPr lang="en-US" altLang="ko-KR" sz="3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36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8968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344A4ED-AC82-5250-5406-F4C87B18B048}"/>
              </a:ext>
            </a:extLst>
          </p:cNvPr>
          <p:cNvGrpSpPr/>
          <p:nvPr/>
        </p:nvGrpSpPr>
        <p:grpSpPr>
          <a:xfrm>
            <a:off x="3198531" y="498894"/>
            <a:ext cx="5794937" cy="1342800"/>
            <a:chOff x="3479813" y="576361"/>
            <a:chExt cx="5794937" cy="1342800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06005B86-F84C-2A4A-DC99-B9AB1AE0E473}"/>
                </a:ext>
              </a:extLst>
            </p:cNvPr>
            <p:cNvGrpSpPr/>
            <p:nvPr/>
          </p:nvGrpSpPr>
          <p:grpSpPr>
            <a:xfrm rot="16200000">
              <a:off x="5705882" y="-1649708"/>
              <a:ext cx="1342800" cy="5794937"/>
              <a:chOff x="-1928491" y="1376516"/>
              <a:chExt cx="1342800" cy="5794937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C31447A6-A213-0BF5-4E2E-72E46B1AAE5F}"/>
                  </a:ext>
                </a:extLst>
              </p:cNvPr>
              <p:cNvSpPr/>
              <p:nvPr/>
            </p:nvSpPr>
            <p:spPr>
              <a:xfrm>
                <a:off x="-1928491" y="1376516"/>
                <a:ext cx="1342800" cy="1342800"/>
              </a:xfrm>
              <a:prstGeom prst="ellipse">
                <a:avLst/>
              </a:prstGeom>
              <a:solidFill>
                <a:srgbClr val="C4C4C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D05C5505-C836-14B0-D7CA-3CEC8F55A282}"/>
                  </a:ext>
                </a:extLst>
              </p:cNvPr>
              <p:cNvSpPr/>
              <p:nvPr/>
            </p:nvSpPr>
            <p:spPr>
              <a:xfrm>
                <a:off x="-1928491" y="1553510"/>
                <a:ext cx="1342800" cy="13428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EF3F8634-4FAD-BDD4-04E6-500444E721D5}"/>
                  </a:ext>
                </a:extLst>
              </p:cNvPr>
              <p:cNvSpPr/>
              <p:nvPr/>
            </p:nvSpPr>
            <p:spPr>
              <a:xfrm>
                <a:off x="-1928491" y="5828653"/>
                <a:ext cx="1342800" cy="1342800"/>
              </a:xfrm>
              <a:prstGeom prst="ellipse">
                <a:avLst/>
              </a:prstGeom>
              <a:solidFill>
                <a:srgbClr val="C4C4C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4A312E11-49AE-6520-6E37-B596A51D20A4}"/>
                  </a:ext>
                </a:extLst>
              </p:cNvPr>
              <p:cNvSpPr/>
              <p:nvPr/>
            </p:nvSpPr>
            <p:spPr>
              <a:xfrm>
                <a:off x="-1928491" y="2046008"/>
                <a:ext cx="1342800" cy="1342800"/>
              </a:xfrm>
              <a:prstGeom prst="ellipse">
                <a:avLst/>
              </a:prstGeom>
              <a:solidFill>
                <a:srgbClr val="C4C4C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5A839416-17A2-6162-479E-62A231A2E6A6}"/>
                  </a:ext>
                </a:extLst>
              </p:cNvPr>
              <p:cNvSpPr/>
              <p:nvPr/>
            </p:nvSpPr>
            <p:spPr>
              <a:xfrm>
                <a:off x="-1928491" y="3263154"/>
                <a:ext cx="1342800" cy="13428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DC77067F-8419-2B5B-DEF9-DFE9AF733B53}"/>
                </a:ext>
              </a:extLst>
            </p:cNvPr>
            <p:cNvSpPr txBox="1">
              <a:spLocks/>
            </p:cNvSpPr>
            <p:nvPr/>
          </p:nvSpPr>
          <p:spPr>
            <a:xfrm>
              <a:off x="5421902" y="818828"/>
              <a:ext cx="1231900" cy="8578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목차</a:t>
              </a:r>
            </a:p>
          </p:txBody>
        </p:sp>
      </p:grpSp>
      <p:sp>
        <p:nvSpPr>
          <p:cNvPr id="7" name="제목 1">
            <a:extLst>
              <a:ext uri="{FF2B5EF4-FFF2-40B4-BE49-F238E27FC236}">
                <a16:creationId xmlns:a16="http://schemas.microsoft.com/office/drawing/2014/main" id="{0B184F40-EB14-2783-DC73-0E18EFE20CF2}"/>
              </a:ext>
            </a:extLst>
          </p:cNvPr>
          <p:cNvSpPr txBox="1">
            <a:spLocks/>
          </p:cNvSpPr>
          <p:nvPr/>
        </p:nvSpPr>
        <p:spPr>
          <a:xfrm>
            <a:off x="11060107" y="5980186"/>
            <a:ext cx="1131893" cy="5372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400" dirty="0" err="1">
                <a:solidFill>
                  <a:schemeClr val="bg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Holmez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403226C-79C0-BF98-C975-3D7F295D3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7376" y="2195571"/>
            <a:ext cx="3221331" cy="38814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Ⅰ 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개요</a:t>
            </a:r>
            <a:endParaRPr lang="en-US" altLang="ko-KR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 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배경 및 목적</a:t>
            </a:r>
            <a:endParaRPr lang="en-US" altLang="ko-KR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 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및 목표</a:t>
            </a:r>
            <a:endParaRPr lang="en-US" altLang="ko-KR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 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환경 및 개발 단계</a:t>
            </a:r>
            <a:endParaRPr lang="en-US" altLang="ko-KR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04 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역할분담</a:t>
            </a:r>
            <a:endParaRPr lang="en-US" altLang="ko-KR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05 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추진일정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2464FD-BFD6-F50E-1F97-E0A9C3B2A08E}"/>
              </a:ext>
            </a:extLst>
          </p:cNvPr>
          <p:cNvSpPr txBox="1">
            <a:spLocks/>
          </p:cNvSpPr>
          <p:nvPr/>
        </p:nvSpPr>
        <p:spPr>
          <a:xfrm>
            <a:off x="6548123" y="2195571"/>
            <a:ext cx="3577184" cy="38814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Ⅱ 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수행</a:t>
            </a:r>
            <a:endParaRPr lang="en-US" altLang="ko-KR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 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구성도</a:t>
            </a:r>
            <a:endParaRPr lang="en-US" altLang="ko-KR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 UI/UX 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디자인</a:t>
            </a:r>
            <a:endParaRPr lang="en-US" altLang="ko-KR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 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서버</a:t>
            </a:r>
            <a:r>
              <a:rPr lang="en-US" altLang="ko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(API) 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작동 방식</a:t>
            </a:r>
            <a:endParaRPr lang="en-US" altLang="ko-KR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04 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추가 목표</a:t>
            </a:r>
            <a:endParaRPr lang="en-US" altLang="ko-KR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05 </a:t>
            </a:r>
            <a:r>
              <a:rPr lang="ko-KR" altLang="en-US" sz="20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딥페이크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 학습</a:t>
            </a:r>
            <a:endParaRPr lang="en-US" altLang="ko-KR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06 </a:t>
            </a:r>
            <a:r>
              <a:rPr lang="ko-KR" altLang="en-US" sz="20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딥페이크</a:t>
            </a:r>
            <a:r>
              <a: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탐지 원본 데이터셋 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20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4660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E2A745F-CC79-0BD2-5E98-E46F9D2C5693}"/>
              </a:ext>
            </a:extLst>
          </p:cNvPr>
          <p:cNvGrpSpPr/>
          <p:nvPr/>
        </p:nvGrpSpPr>
        <p:grpSpPr>
          <a:xfrm>
            <a:off x="-2992350" y="1900033"/>
            <a:ext cx="16748448" cy="2255448"/>
            <a:chOff x="-1437640" y="217806"/>
            <a:chExt cx="7654065" cy="1030743"/>
          </a:xfrm>
        </p:grpSpPr>
        <p:pic>
          <p:nvPicPr>
            <p:cNvPr id="29" name="그림 28" descr="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E452E4BC-61D9-3669-2013-693062B7A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98" b="55566"/>
            <a:stretch/>
          </p:blipFill>
          <p:spPr>
            <a:xfrm>
              <a:off x="-89916" y="217806"/>
              <a:ext cx="1605494" cy="496187"/>
            </a:xfrm>
            <a:prstGeom prst="rect">
              <a:avLst/>
            </a:prstGeom>
          </p:spPr>
        </p:pic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6D783063-FA25-FF11-3FA2-77045A941645}"/>
                </a:ext>
              </a:extLst>
            </p:cNvPr>
            <p:cNvSpPr/>
            <p:nvPr/>
          </p:nvSpPr>
          <p:spPr>
            <a:xfrm flipV="1">
              <a:off x="1280809" y="1045254"/>
              <a:ext cx="4935616" cy="72000"/>
            </a:xfrm>
            <a:prstGeom prst="roundRect">
              <a:avLst>
                <a:gd name="adj" fmla="val 27384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5D5D5E64-18F5-2CE3-A83B-1113F2ECCCBE}"/>
                </a:ext>
              </a:extLst>
            </p:cNvPr>
            <p:cNvSpPr/>
            <p:nvPr/>
          </p:nvSpPr>
          <p:spPr>
            <a:xfrm>
              <a:off x="-1437640" y="281908"/>
              <a:ext cx="2875280" cy="966641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BE0F3BD-C96E-C05D-521E-255E37D74C91}"/>
                </a:ext>
              </a:extLst>
            </p:cNvPr>
            <p:cNvGrpSpPr/>
            <p:nvPr/>
          </p:nvGrpSpPr>
          <p:grpSpPr>
            <a:xfrm>
              <a:off x="578939" y="395358"/>
              <a:ext cx="724135" cy="722696"/>
              <a:chOff x="1046299" y="238262"/>
              <a:chExt cx="724135" cy="722696"/>
            </a:xfrm>
          </p:grpSpPr>
          <p:sp>
            <p:nvSpPr>
              <p:cNvPr id="34" name="원형: 비어 있음 33">
                <a:extLst>
                  <a:ext uri="{FF2B5EF4-FFF2-40B4-BE49-F238E27FC236}">
                    <a16:creationId xmlns:a16="http://schemas.microsoft.com/office/drawing/2014/main" id="{7413E2AA-D8C8-19A2-2CC5-986EB5C26CC9}"/>
                  </a:ext>
                </a:extLst>
              </p:cNvPr>
              <p:cNvSpPr/>
              <p:nvPr/>
            </p:nvSpPr>
            <p:spPr>
              <a:xfrm>
                <a:off x="1050434" y="240958"/>
                <a:ext cx="720000" cy="720000"/>
              </a:xfrm>
              <a:prstGeom prst="donu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제목 1">
                <a:extLst>
                  <a:ext uri="{FF2B5EF4-FFF2-40B4-BE49-F238E27FC236}">
                    <a16:creationId xmlns:a16="http://schemas.microsoft.com/office/drawing/2014/main" id="{BD790C5E-DA69-BF0A-FADF-51F18396CE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6299" y="238262"/>
                <a:ext cx="720001" cy="72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Ⅰ</a:t>
                </a:r>
              </a:p>
            </p:txBody>
          </p:sp>
        </p:grp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0D1FD204-1FFD-AA6E-56B1-418BCAF3C167}"/>
                </a:ext>
              </a:extLst>
            </p:cNvPr>
            <p:cNvSpPr txBox="1">
              <a:spLocks/>
            </p:cNvSpPr>
            <p:nvPr/>
          </p:nvSpPr>
          <p:spPr>
            <a:xfrm>
              <a:off x="1593515" y="320805"/>
              <a:ext cx="2371491" cy="8578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프로젝트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9265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E291F3-8F36-430B-BF3F-92E3C3C40541}"/>
              </a:ext>
            </a:extLst>
          </p:cNvPr>
          <p:cNvGrpSpPr/>
          <p:nvPr/>
        </p:nvGrpSpPr>
        <p:grpSpPr>
          <a:xfrm>
            <a:off x="2009188" y="3466221"/>
            <a:ext cx="8173623" cy="3391779"/>
            <a:chOff x="5444051" y="353726"/>
            <a:chExt cx="8173623" cy="3391779"/>
          </a:xfrm>
        </p:grpSpPr>
        <p:sp>
          <p:nvSpPr>
            <p:cNvPr id="11" name="제목 1">
              <a:extLst>
                <a:ext uri="{FF2B5EF4-FFF2-40B4-BE49-F238E27FC236}">
                  <a16:creationId xmlns:a16="http://schemas.microsoft.com/office/drawing/2014/main" id="{BC7308A8-1EB4-073E-B0F0-DA8988316739}"/>
                </a:ext>
              </a:extLst>
            </p:cNvPr>
            <p:cNvSpPr txBox="1">
              <a:spLocks/>
            </p:cNvSpPr>
            <p:nvPr/>
          </p:nvSpPr>
          <p:spPr>
            <a:xfrm>
              <a:off x="5444051" y="624369"/>
              <a:ext cx="3220966" cy="312113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10000"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kumimoji="1" lang="ko-KR" alt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사회적 신뢰의 위협</a:t>
              </a:r>
              <a:endParaRPr kumimoji="1"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kumimoji="1" lang="ko-KR" alt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사이버 범죄의 증가</a:t>
              </a:r>
              <a:endParaRPr kumimoji="1"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kumimoji="1" lang="ko-KR" alt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산업 및 상업적 피해</a:t>
              </a:r>
              <a:endParaRPr kumimoji="1"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kumimoji="1" lang="ko-KR" alt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기술의 양면성</a:t>
              </a:r>
              <a:endParaRPr kumimoji="1"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kumimoji="1" lang="ko-KR" alt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느슨한 법적 처벌</a:t>
              </a:r>
              <a:endParaRPr kumimoji="1"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kumimoji="1" lang="ko-KR" altLang="en-US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사회적 윤리 규범의 필요성 </a:t>
              </a:r>
              <a:br>
                <a:rPr kumimoji="1" lang="en-US" altLang="ko-KR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</a:br>
              <a:br>
                <a:rPr kumimoji="1" lang="en-US" altLang="ko-KR" sz="1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</a:br>
              <a:endParaRPr kumimoji="1"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12" name="그림 11" descr="텍스트, 라인, 그래프, 도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34DC3618-6FC2-3B32-C866-1C90D83F0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74282" y="353726"/>
              <a:ext cx="5143392" cy="3216661"/>
            </a:xfrm>
            <a:prstGeom prst="rect">
              <a:avLst/>
            </a:prstGeom>
          </p:spPr>
        </p:pic>
      </p:grpSp>
      <p:sp>
        <p:nvSpPr>
          <p:cNvPr id="14" name="제목 1">
            <a:extLst>
              <a:ext uri="{FF2B5EF4-FFF2-40B4-BE49-F238E27FC236}">
                <a16:creationId xmlns:a16="http://schemas.microsoft.com/office/drawing/2014/main" id="{B8B42249-340A-2A48-F13E-D4B96FC85FF4}"/>
              </a:ext>
            </a:extLst>
          </p:cNvPr>
          <p:cNvSpPr txBox="1">
            <a:spLocks/>
          </p:cNvSpPr>
          <p:nvPr/>
        </p:nvSpPr>
        <p:spPr>
          <a:xfrm>
            <a:off x="11060107" y="5980186"/>
            <a:ext cx="1131893" cy="5372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400" dirty="0" err="1">
                <a:solidFill>
                  <a:schemeClr val="bg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Homez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B958BF8-84C7-1DBB-97EC-A01A1B33891D}"/>
              </a:ext>
            </a:extLst>
          </p:cNvPr>
          <p:cNvGrpSpPr/>
          <p:nvPr/>
        </p:nvGrpSpPr>
        <p:grpSpPr>
          <a:xfrm>
            <a:off x="-1437640" y="217806"/>
            <a:ext cx="13772573" cy="1030743"/>
            <a:chOff x="-1437640" y="217806"/>
            <a:chExt cx="13772573" cy="1030743"/>
          </a:xfrm>
        </p:grpSpPr>
        <p:pic>
          <p:nvPicPr>
            <p:cNvPr id="37" name="그림 36" descr="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F958C70F-EF82-2CE1-F6F9-D3647CB78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98" b="55566"/>
            <a:stretch/>
          </p:blipFill>
          <p:spPr>
            <a:xfrm>
              <a:off x="-89916" y="217806"/>
              <a:ext cx="1605494" cy="496187"/>
            </a:xfrm>
            <a:prstGeom prst="rect">
              <a:avLst/>
            </a:prstGeom>
          </p:spPr>
        </p:pic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9EF1A46-6A41-801E-1F53-119F11729C52}"/>
                </a:ext>
              </a:extLst>
            </p:cNvPr>
            <p:cNvSpPr/>
            <p:nvPr/>
          </p:nvSpPr>
          <p:spPr>
            <a:xfrm flipV="1">
              <a:off x="1280809" y="1045254"/>
              <a:ext cx="11054124" cy="72000"/>
            </a:xfrm>
            <a:prstGeom prst="roundRect">
              <a:avLst>
                <a:gd name="adj" fmla="val 2738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0DFB2814-24BE-C161-FBAC-2A8F2303CC20}"/>
                </a:ext>
              </a:extLst>
            </p:cNvPr>
            <p:cNvSpPr/>
            <p:nvPr/>
          </p:nvSpPr>
          <p:spPr>
            <a:xfrm>
              <a:off x="-1437640" y="281908"/>
              <a:ext cx="2875280" cy="96664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F07B089-2CE7-3EB2-AA5B-FC212A0EFD2D}"/>
                </a:ext>
              </a:extLst>
            </p:cNvPr>
            <p:cNvGrpSpPr/>
            <p:nvPr/>
          </p:nvGrpSpPr>
          <p:grpSpPr>
            <a:xfrm>
              <a:off x="578939" y="395358"/>
              <a:ext cx="724135" cy="722696"/>
              <a:chOff x="1046299" y="238262"/>
              <a:chExt cx="724135" cy="722696"/>
            </a:xfrm>
          </p:grpSpPr>
          <p:sp>
            <p:nvSpPr>
              <p:cNvPr id="21" name="원형: 비어 있음 20">
                <a:extLst>
                  <a:ext uri="{FF2B5EF4-FFF2-40B4-BE49-F238E27FC236}">
                    <a16:creationId xmlns:a16="http://schemas.microsoft.com/office/drawing/2014/main" id="{ED3E8FC7-FEDE-DBC2-CCD3-9EC21C4FACCA}"/>
                  </a:ext>
                </a:extLst>
              </p:cNvPr>
              <p:cNvSpPr/>
              <p:nvPr/>
            </p:nvSpPr>
            <p:spPr>
              <a:xfrm>
                <a:off x="1050434" y="240958"/>
                <a:ext cx="720000" cy="720000"/>
              </a:xfrm>
              <a:prstGeom prst="donu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제목 1">
                <a:extLst>
                  <a:ext uri="{FF2B5EF4-FFF2-40B4-BE49-F238E27FC236}">
                    <a16:creationId xmlns:a16="http://schemas.microsoft.com/office/drawing/2014/main" id="{80CF7C66-B5FF-4724-E1C2-98D8763654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6299" y="238262"/>
                <a:ext cx="720001" cy="72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altLang="ko-KR" sz="3600" b="1" dirty="0"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Ⅰ</a:t>
                </a:r>
              </a:p>
            </p:txBody>
          </p:sp>
        </p:grpSp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BB500FE-0546-1B41-72A1-BDD9AF48E0AD}"/>
                </a:ext>
              </a:extLst>
            </p:cNvPr>
            <p:cNvSpPr txBox="1">
              <a:spLocks/>
            </p:cNvSpPr>
            <p:nvPr/>
          </p:nvSpPr>
          <p:spPr>
            <a:xfrm>
              <a:off x="1593515" y="320805"/>
              <a:ext cx="2371491" cy="8578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01 </a:t>
              </a:r>
              <a:r>
                <a:rPr lang="ko-KR" altLang="en-US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개발 배경 및 목적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52E3B99-6854-54E1-50D3-D2A88F9E35B0}"/>
              </a:ext>
            </a:extLst>
          </p:cNvPr>
          <p:cNvSpPr txBox="1"/>
          <p:nvPr/>
        </p:nvSpPr>
        <p:spPr>
          <a:xfrm>
            <a:off x="4478746" y="1493213"/>
            <a:ext cx="6581361" cy="1711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딥페이크</a:t>
            </a:r>
            <a:br>
              <a:rPr kumimoji="1"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kumimoji="1"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</a:t>
            </a:r>
            <a:r>
              <a:rPr kumimoji="1"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 딥러닝 </a:t>
            </a:r>
            <a:r>
              <a:rPr kumimoji="1"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+</a:t>
            </a:r>
            <a:r>
              <a:rPr kumimoji="1"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 페이크의 합성어로 인공지능 기술을 활용하여 사람의 얼굴</a:t>
            </a:r>
            <a:r>
              <a:rPr kumimoji="1"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, </a:t>
            </a:r>
            <a:r>
              <a:rPr kumimoji="1"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목소리</a:t>
            </a:r>
            <a:r>
              <a:rPr kumimoji="1"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,</a:t>
            </a:r>
            <a:r>
              <a:rPr kumimoji="1"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 영상 등을 합성하는 기술</a:t>
            </a:r>
            <a:br>
              <a:rPr kumimoji="1"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</a:br>
            <a:r>
              <a:rPr kumimoji="1"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</a:t>
            </a:r>
            <a:r>
              <a:rPr kumimoji="1"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 주로</a:t>
            </a:r>
            <a:r>
              <a:rPr kumimoji="1"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 GAN(</a:t>
            </a:r>
            <a:r>
              <a:rPr kumimoji="1"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생성형 적대 신경망</a:t>
            </a:r>
            <a:r>
              <a:rPr kumimoji="1"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)</a:t>
            </a:r>
            <a:r>
              <a:rPr kumimoji="1"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을 사용</a:t>
            </a:r>
            <a:r>
              <a:rPr kumimoji="1"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하여</a:t>
            </a:r>
            <a:r>
              <a:rPr kumimoji="1"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 사실적인 이미지를 생성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4342" name="Picture 6">
            <a:extLst>
              <a:ext uri="{FF2B5EF4-FFF2-40B4-BE49-F238E27FC236}">
                <a16:creationId xmlns:a16="http://schemas.microsoft.com/office/drawing/2014/main" id="{09E52292-5869-885D-3683-D22C38E16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161" y="1428997"/>
            <a:ext cx="2467226" cy="203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758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EE3ADEF-3FD1-D7FA-BBAB-D88C4DADD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200" y="2557616"/>
            <a:ext cx="4456470" cy="304677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   AI Holmes</a:t>
            </a:r>
            <a:b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b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사용자가 카메라를 이용하여 사진을 촬영하거나 </a:t>
            </a:r>
            <a:b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이미지를 업로드하면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이미지가 </a:t>
            </a:r>
            <a:r>
              <a:rPr lang="ko-KR" altLang="en-US" sz="1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딥페이크</a:t>
            </a:r>
            <a:b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인지 분석하고 그 결과 및 판단 근거를 제공하는 </a:t>
            </a:r>
            <a:b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안드로이드 앱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9646812-B903-510B-CEF2-74F5887E0291}"/>
              </a:ext>
            </a:extLst>
          </p:cNvPr>
          <p:cNvSpPr/>
          <p:nvPr/>
        </p:nvSpPr>
        <p:spPr>
          <a:xfrm>
            <a:off x="1198200" y="1683774"/>
            <a:ext cx="4456470" cy="56658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9BC1E7E-956C-C6FD-9469-19838AFAA3E6}"/>
              </a:ext>
            </a:extLst>
          </p:cNvPr>
          <p:cNvSpPr txBox="1">
            <a:spLocks/>
          </p:cNvSpPr>
          <p:nvPr/>
        </p:nvSpPr>
        <p:spPr>
          <a:xfrm>
            <a:off x="6454861" y="2557615"/>
            <a:ext cx="4538939" cy="3046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딥페이크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분석을 통해 가짜 이미지를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효과적  으로 탐지</a:t>
            </a: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7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신뢰할 수 있는 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기반 분석 결과 제공</a:t>
            </a: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7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깔끔한 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UI/UX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설계로 간편한 사용 경험 제공</a:t>
            </a: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7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AWS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서버와 연동하여 클라우드 기반 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구현</a:t>
            </a: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5834B82-23AC-A4E3-79AC-FD276A04979F}"/>
              </a:ext>
            </a:extLst>
          </p:cNvPr>
          <p:cNvSpPr/>
          <p:nvPr/>
        </p:nvSpPr>
        <p:spPr>
          <a:xfrm>
            <a:off x="6455998" y="1683774"/>
            <a:ext cx="4456470" cy="56658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목표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7822393-030D-00C0-4360-D762DECEC4AB}"/>
              </a:ext>
            </a:extLst>
          </p:cNvPr>
          <p:cNvSpPr txBox="1">
            <a:spLocks/>
          </p:cNvSpPr>
          <p:nvPr/>
        </p:nvSpPr>
        <p:spPr>
          <a:xfrm>
            <a:off x="11060107" y="5980186"/>
            <a:ext cx="1131893" cy="5372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400" dirty="0" err="1">
                <a:solidFill>
                  <a:schemeClr val="bg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Holmez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8AC6B41-057F-A578-4FF9-D5B3D512D3CE}"/>
              </a:ext>
            </a:extLst>
          </p:cNvPr>
          <p:cNvGrpSpPr/>
          <p:nvPr/>
        </p:nvGrpSpPr>
        <p:grpSpPr>
          <a:xfrm>
            <a:off x="1207680" y="2729096"/>
            <a:ext cx="701040" cy="720000"/>
            <a:chOff x="957240" y="2709000"/>
            <a:chExt cx="701040" cy="720000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4A8FD6DF-2C82-BCDB-13CB-3B02E42D9684}"/>
                </a:ext>
              </a:extLst>
            </p:cNvPr>
            <p:cNvSpPr/>
            <p:nvPr/>
          </p:nvSpPr>
          <p:spPr>
            <a:xfrm>
              <a:off x="957240" y="2709000"/>
              <a:ext cx="701040" cy="67564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" name="그림 48" descr="안경, 모자, 고글, 선글라스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2228FA99-26E6-2A26-26D2-86EEF06E2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092" y="2709000"/>
              <a:ext cx="576296" cy="720000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1C177F-3770-4303-FEAA-3AAA14E76BD8}"/>
              </a:ext>
            </a:extLst>
          </p:cNvPr>
          <p:cNvGrpSpPr/>
          <p:nvPr/>
        </p:nvGrpSpPr>
        <p:grpSpPr>
          <a:xfrm>
            <a:off x="-1437640" y="217806"/>
            <a:ext cx="13772573" cy="1030743"/>
            <a:chOff x="-1437640" y="217806"/>
            <a:chExt cx="13772573" cy="1030743"/>
          </a:xfrm>
        </p:grpSpPr>
        <p:pic>
          <p:nvPicPr>
            <p:cNvPr id="14" name="그림 13" descr="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B2A9EFA-BF04-F520-7E49-DB7FDE9BF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98" b="55566"/>
            <a:stretch/>
          </p:blipFill>
          <p:spPr>
            <a:xfrm>
              <a:off x="-89916" y="217806"/>
              <a:ext cx="1605494" cy="496187"/>
            </a:xfrm>
            <a:prstGeom prst="rect">
              <a:avLst/>
            </a:prstGeom>
          </p:spPr>
        </p:pic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5929C486-C68A-7E22-DB4D-143A87F6FE90}"/>
                </a:ext>
              </a:extLst>
            </p:cNvPr>
            <p:cNvSpPr/>
            <p:nvPr/>
          </p:nvSpPr>
          <p:spPr>
            <a:xfrm flipV="1">
              <a:off x="1280809" y="1045254"/>
              <a:ext cx="11054124" cy="72000"/>
            </a:xfrm>
            <a:prstGeom prst="roundRect">
              <a:avLst>
                <a:gd name="adj" fmla="val 2738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88C1B3EC-54B9-59B8-8224-0D44E1FDF922}"/>
                </a:ext>
              </a:extLst>
            </p:cNvPr>
            <p:cNvSpPr/>
            <p:nvPr/>
          </p:nvSpPr>
          <p:spPr>
            <a:xfrm>
              <a:off x="-1437640" y="281908"/>
              <a:ext cx="2875280" cy="96664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EB48FCE-770D-8C82-3D76-0527D4554850}"/>
                </a:ext>
              </a:extLst>
            </p:cNvPr>
            <p:cNvGrpSpPr/>
            <p:nvPr/>
          </p:nvGrpSpPr>
          <p:grpSpPr>
            <a:xfrm>
              <a:off x="578939" y="395358"/>
              <a:ext cx="724135" cy="722696"/>
              <a:chOff x="1046299" y="238262"/>
              <a:chExt cx="724135" cy="722696"/>
            </a:xfrm>
          </p:grpSpPr>
          <p:sp>
            <p:nvSpPr>
              <p:cNvPr id="19" name="원형: 비어 있음 18">
                <a:extLst>
                  <a:ext uri="{FF2B5EF4-FFF2-40B4-BE49-F238E27FC236}">
                    <a16:creationId xmlns:a16="http://schemas.microsoft.com/office/drawing/2014/main" id="{5717D0AD-5036-D1D3-9D5C-3E4ED3E3EEA1}"/>
                  </a:ext>
                </a:extLst>
              </p:cNvPr>
              <p:cNvSpPr/>
              <p:nvPr/>
            </p:nvSpPr>
            <p:spPr>
              <a:xfrm>
                <a:off x="1050434" y="240958"/>
                <a:ext cx="720000" cy="720000"/>
              </a:xfrm>
              <a:prstGeom prst="donu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제목 1">
                <a:extLst>
                  <a:ext uri="{FF2B5EF4-FFF2-40B4-BE49-F238E27FC236}">
                    <a16:creationId xmlns:a16="http://schemas.microsoft.com/office/drawing/2014/main" id="{3E598C99-0B7F-47E6-C4BE-3234C2303D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6299" y="238262"/>
                <a:ext cx="720001" cy="72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altLang="ko-KR" sz="3600" b="1" dirty="0"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Ⅰ</a:t>
                </a:r>
              </a:p>
            </p:txBody>
          </p:sp>
        </p:grpSp>
        <p:sp>
          <p:nvSpPr>
            <p:cNvPr id="18" name="제목 1">
              <a:extLst>
                <a:ext uri="{FF2B5EF4-FFF2-40B4-BE49-F238E27FC236}">
                  <a16:creationId xmlns:a16="http://schemas.microsoft.com/office/drawing/2014/main" id="{AEBFBDD7-0A10-4EC7-8382-65F5EC733CF0}"/>
                </a:ext>
              </a:extLst>
            </p:cNvPr>
            <p:cNvSpPr txBox="1">
              <a:spLocks/>
            </p:cNvSpPr>
            <p:nvPr/>
          </p:nvSpPr>
          <p:spPr>
            <a:xfrm>
              <a:off x="1593515" y="320805"/>
              <a:ext cx="2371491" cy="8578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02 </a:t>
              </a:r>
              <a:r>
                <a:rPr lang="ko-KR" altLang="en-US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프로젝트 및 목표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1583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87C8F786-C254-2DCD-A098-75CC5EA9FD75}"/>
              </a:ext>
            </a:extLst>
          </p:cNvPr>
          <p:cNvSpPr txBox="1">
            <a:spLocks/>
          </p:cNvSpPr>
          <p:nvPr/>
        </p:nvSpPr>
        <p:spPr>
          <a:xfrm>
            <a:off x="11060107" y="5980186"/>
            <a:ext cx="1131893" cy="5372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400" dirty="0" err="1">
                <a:solidFill>
                  <a:schemeClr val="bg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Holmez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4463B167-3955-2B28-B56F-D613551ED5E8}"/>
              </a:ext>
            </a:extLst>
          </p:cNvPr>
          <p:cNvGrpSpPr/>
          <p:nvPr/>
        </p:nvGrpSpPr>
        <p:grpSpPr>
          <a:xfrm>
            <a:off x="1198200" y="1683774"/>
            <a:ext cx="4466585" cy="4924634"/>
            <a:chOff x="828085" y="1683774"/>
            <a:chExt cx="4466585" cy="4924634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30D3EA5-620C-38C2-2B86-8DF6AE5054B0}"/>
                </a:ext>
              </a:extLst>
            </p:cNvPr>
            <p:cNvSpPr/>
            <p:nvPr/>
          </p:nvSpPr>
          <p:spPr>
            <a:xfrm>
              <a:off x="828085" y="5417301"/>
              <a:ext cx="4456470" cy="119110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1608F3D9-0848-7503-D9BF-812513C49B66}"/>
                </a:ext>
              </a:extLst>
            </p:cNvPr>
            <p:cNvSpPr/>
            <p:nvPr/>
          </p:nvSpPr>
          <p:spPr>
            <a:xfrm>
              <a:off x="3075346" y="3932191"/>
              <a:ext cx="2211506" cy="139635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5A6339E0-AC56-2E7B-2C64-1B9D2A9CDB8F}"/>
                </a:ext>
              </a:extLst>
            </p:cNvPr>
            <p:cNvSpPr/>
            <p:nvPr/>
          </p:nvSpPr>
          <p:spPr>
            <a:xfrm>
              <a:off x="830382" y="3926921"/>
              <a:ext cx="2146496" cy="139635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100DBAEB-C07F-E567-ED22-8FAAA496BAF5}"/>
                </a:ext>
              </a:extLst>
            </p:cNvPr>
            <p:cNvSpPr/>
            <p:nvPr/>
          </p:nvSpPr>
          <p:spPr>
            <a:xfrm>
              <a:off x="830381" y="2447477"/>
              <a:ext cx="4456470" cy="139635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FCAF6D6-6050-7F57-93B5-F990F8C19439}"/>
                </a:ext>
              </a:extLst>
            </p:cNvPr>
            <p:cNvSpPr/>
            <p:nvPr/>
          </p:nvSpPr>
          <p:spPr>
            <a:xfrm>
              <a:off x="838200" y="1683774"/>
              <a:ext cx="4456470" cy="5665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개발 환경</a:t>
              </a:r>
              <a:endPara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11" name="그림 10" descr="블랙, 어둠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021254BC-3CC0-305A-3C5F-93E8630DF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2935" y="2685676"/>
              <a:ext cx="934538" cy="971544"/>
            </a:xfrm>
            <a:prstGeom prst="rect">
              <a:avLst/>
            </a:prstGeom>
          </p:spPr>
        </p:pic>
        <p:pic>
          <p:nvPicPr>
            <p:cNvPr id="13" name="그림 12" descr="그래픽, 스크린샷, 그래픽 디자인, 폰트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F6BD808B-9E3B-0D48-5DB2-397A9E39F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91560" y="2685104"/>
              <a:ext cx="934538" cy="969215"/>
            </a:xfrm>
            <a:prstGeom prst="rect">
              <a:avLst/>
            </a:prstGeom>
          </p:spPr>
        </p:pic>
        <p:pic>
          <p:nvPicPr>
            <p:cNvPr id="14" name="그림 13" descr="블랙, 어둠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426A918C-E0FF-01CC-A223-5332B908E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48175" y="2719781"/>
              <a:ext cx="717807" cy="934538"/>
            </a:xfrm>
            <a:prstGeom prst="rect">
              <a:avLst/>
            </a:prstGeom>
          </p:spPr>
        </p:pic>
        <p:pic>
          <p:nvPicPr>
            <p:cNvPr id="17" name="그림 16" descr="클립아트, 디자인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790EF89C-42F6-7285-19FA-8088DDC16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63626" y="2685145"/>
              <a:ext cx="934538" cy="972605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B09E9DB6-406A-F4E4-A45B-9E6478CA5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6668" y="4144544"/>
              <a:ext cx="934538" cy="905695"/>
            </a:xfrm>
            <a:prstGeom prst="rect">
              <a:avLst/>
            </a:prstGeom>
          </p:spPr>
        </p:pic>
        <p:pic>
          <p:nvPicPr>
            <p:cNvPr id="31" name="그림 30" descr="클립아트, 그래픽, 원, 상징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486F3EE8-8889-0C38-74F8-C6A2805E0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46229" y="4162314"/>
              <a:ext cx="934538" cy="925654"/>
            </a:xfrm>
            <a:prstGeom prst="rect">
              <a:avLst/>
            </a:prstGeom>
          </p:spPr>
        </p:pic>
        <p:pic>
          <p:nvPicPr>
            <p:cNvPr id="32" name="그림 31" descr="그래픽, 그래픽 디자인, 폰트, 로고이(가) 표시된 사진&#10;&#10;AI가 생성한 콘텐츠에는 오류가 있을 수 있습니다.">
              <a:extLst>
                <a:ext uri="{FF2B5EF4-FFF2-40B4-BE49-F238E27FC236}">
                  <a16:creationId xmlns:a16="http://schemas.microsoft.com/office/drawing/2014/main" id="{A9E43799-3E52-0A59-F43B-5A7020BFD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68742" y="4162314"/>
              <a:ext cx="934538" cy="925569"/>
            </a:xfrm>
            <a:prstGeom prst="rect">
              <a:avLst/>
            </a:prstGeom>
          </p:spPr>
        </p:pic>
        <p:pic>
          <p:nvPicPr>
            <p:cNvPr id="1026" name="Picture 2" descr="SQLite logo">
              <a:extLst>
                <a:ext uri="{FF2B5EF4-FFF2-40B4-BE49-F238E27FC236}">
                  <a16:creationId xmlns:a16="http://schemas.microsoft.com/office/drawing/2014/main" id="{5D3CEC82-15B1-2D62-046A-9C5E4D982A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8" r="22729" b="11506"/>
            <a:stretch/>
          </p:blipFill>
          <p:spPr bwMode="auto">
            <a:xfrm>
              <a:off x="4280776" y="4081001"/>
              <a:ext cx="942377" cy="1098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4D900273-F1BF-86DB-98E9-C9A829454ECE}"/>
              </a:ext>
            </a:extLst>
          </p:cNvPr>
          <p:cNvSpPr/>
          <p:nvPr/>
        </p:nvSpPr>
        <p:spPr>
          <a:xfrm>
            <a:off x="6455998" y="1683774"/>
            <a:ext cx="4456470" cy="56658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단계</a:t>
            </a:r>
          </a:p>
        </p:txBody>
      </p:sp>
      <p:sp>
        <p:nvSpPr>
          <p:cNvPr id="50" name="제목 1">
            <a:extLst>
              <a:ext uri="{FF2B5EF4-FFF2-40B4-BE49-F238E27FC236}">
                <a16:creationId xmlns:a16="http://schemas.microsoft.com/office/drawing/2014/main" id="{F6090989-2EAC-F86B-5149-3C3AAC75EDEC}"/>
              </a:ext>
            </a:extLst>
          </p:cNvPr>
          <p:cNvSpPr txBox="1">
            <a:spLocks/>
          </p:cNvSpPr>
          <p:nvPr/>
        </p:nvSpPr>
        <p:spPr>
          <a:xfrm>
            <a:off x="6860100" y="2523203"/>
            <a:ext cx="4052367" cy="3046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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UI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 및 화면 구성</a:t>
            </a: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à"/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이미지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동영상 업로드 기능 구현</a:t>
            </a: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à"/>
            </a:pP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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딥페이크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탐지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연동</a:t>
            </a: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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 화면 구현 및 데이터 처리</a:t>
            </a: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C23394E-93C3-4582-44AB-6045348F410A}"/>
              </a:ext>
            </a:extLst>
          </p:cNvPr>
          <p:cNvGrpSpPr/>
          <p:nvPr/>
        </p:nvGrpSpPr>
        <p:grpSpPr>
          <a:xfrm>
            <a:off x="-1437640" y="217806"/>
            <a:ext cx="13772573" cy="1030743"/>
            <a:chOff x="-1437640" y="217806"/>
            <a:chExt cx="13772573" cy="1030743"/>
          </a:xfrm>
        </p:grpSpPr>
        <p:pic>
          <p:nvPicPr>
            <p:cNvPr id="52" name="그림 51" descr="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046B679-EDC3-0DCB-CE30-10FB5691C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98" b="55566"/>
            <a:stretch/>
          </p:blipFill>
          <p:spPr>
            <a:xfrm>
              <a:off x="-89916" y="217806"/>
              <a:ext cx="1605494" cy="496187"/>
            </a:xfrm>
            <a:prstGeom prst="rect">
              <a:avLst/>
            </a:prstGeom>
          </p:spPr>
        </p:pic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2FF87E86-EE24-633C-1B21-6595A4EF9146}"/>
                </a:ext>
              </a:extLst>
            </p:cNvPr>
            <p:cNvSpPr/>
            <p:nvPr/>
          </p:nvSpPr>
          <p:spPr>
            <a:xfrm flipV="1">
              <a:off x="1280809" y="1045254"/>
              <a:ext cx="11054124" cy="72000"/>
            </a:xfrm>
            <a:prstGeom prst="roundRect">
              <a:avLst>
                <a:gd name="adj" fmla="val 2738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000E86BA-AE2A-D6B3-2581-E04777277482}"/>
                </a:ext>
              </a:extLst>
            </p:cNvPr>
            <p:cNvSpPr/>
            <p:nvPr/>
          </p:nvSpPr>
          <p:spPr>
            <a:xfrm>
              <a:off x="-1437640" y="281908"/>
              <a:ext cx="2875280" cy="96664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0F0541A3-AE58-DDCA-E282-0FCF443D6D1A}"/>
                </a:ext>
              </a:extLst>
            </p:cNvPr>
            <p:cNvGrpSpPr/>
            <p:nvPr/>
          </p:nvGrpSpPr>
          <p:grpSpPr>
            <a:xfrm>
              <a:off x="578939" y="395358"/>
              <a:ext cx="724135" cy="722696"/>
              <a:chOff x="1046299" y="238262"/>
              <a:chExt cx="724135" cy="722696"/>
            </a:xfrm>
          </p:grpSpPr>
          <p:sp>
            <p:nvSpPr>
              <p:cNvPr id="57" name="원형: 비어 있음 56">
                <a:extLst>
                  <a:ext uri="{FF2B5EF4-FFF2-40B4-BE49-F238E27FC236}">
                    <a16:creationId xmlns:a16="http://schemas.microsoft.com/office/drawing/2014/main" id="{928FD07A-005D-B1BB-5403-74E93767D972}"/>
                  </a:ext>
                </a:extLst>
              </p:cNvPr>
              <p:cNvSpPr/>
              <p:nvPr/>
            </p:nvSpPr>
            <p:spPr>
              <a:xfrm>
                <a:off x="1050434" y="240958"/>
                <a:ext cx="720000" cy="720000"/>
              </a:xfrm>
              <a:prstGeom prst="donu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제목 1">
                <a:extLst>
                  <a:ext uri="{FF2B5EF4-FFF2-40B4-BE49-F238E27FC236}">
                    <a16:creationId xmlns:a16="http://schemas.microsoft.com/office/drawing/2014/main" id="{0B696DFF-F987-B4A4-ADD9-8A00656471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6299" y="238262"/>
                <a:ext cx="720001" cy="72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altLang="ko-KR" sz="3600" b="1" dirty="0"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Ⅰ</a:t>
                </a:r>
              </a:p>
            </p:txBody>
          </p:sp>
        </p:grpSp>
        <p:sp>
          <p:nvSpPr>
            <p:cNvPr id="56" name="제목 1">
              <a:extLst>
                <a:ext uri="{FF2B5EF4-FFF2-40B4-BE49-F238E27FC236}">
                  <a16:creationId xmlns:a16="http://schemas.microsoft.com/office/drawing/2014/main" id="{77B13952-7E4E-14BD-9D63-F539F03BBB14}"/>
                </a:ext>
              </a:extLst>
            </p:cNvPr>
            <p:cNvSpPr txBox="1">
              <a:spLocks/>
            </p:cNvSpPr>
            <p:nvPr/>
          </p:nvSpPr>
          <p:spPr>
            <a:xfrm>
              <a:off x="1593515" y="320805"/>
              <a:ext cx="3057376" cy="8578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03</a:t>
              </a:r>
              <a:r>
                <a:rPr lang="ko-KR" altLang="en-US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개발 환경 및 개발 단계</a:t>
              </a:r>
            </a:p>
          </p:txBody>
        </p:sp>
      </p:grpSp>
      <p:pic>
        <p:nvPicPr>
          <p:cNvPr id="9" name="그림 8" descr="폰트, 로고, 텍스트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2232C4B-9F8B-B7D6-2119-0DA47CFF45F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708" y="5463998"/>
            <a:ext cx="4037453" cy="112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10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양쪽 대괄호 55">
            <a:extLst>
              <a:ext uri="{FF2B5EF4-FFF2-40B4-BE49-F238E27FC236}">
                <a16:creationId xmlns:a16="http://schemas.microsoft.com/office/drawing/2014/main" id="{2F032736-766E-2C5B-41EC-7E2280F89245}"/>
              </a:ext>
            </a:extLst>
          </p:cNvPr>
          <p:cNvSpPr/>
          <p:nvPr/>
        </p:nvSpPr>
        <p:spPr>
          <a:xfrm>
            <a:off x="6263967" y="4122175"/>
            <a:ext cx="4289385" cy="2217173"/>
          </a:xfrm>
          <a:prstGeom prst="bracketPair">
            <a:avLst>
              <a:gd name="adj" fmla="val 13721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남성 사무직 근로자 단색으로 채워진">
            <a:extLst>
              <a:ext uri="{FF2B5EF4-FFF2-40B4-BE49-F238E27FC236}">
                <a16:creationId xmlns:a16="http://schemas.microsoft.com/office/drawing/2014/main" id="{2FA4203F-BEA7-B91A-B590-9E3B8B24D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0590" y="2003301"/>
            <a:ext cx="914400" cy="914400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E41A9BFF-2E2D-DA96-FD53-915BDE6FC85D}"/>
              </a:ext>
            </a:extLst>
          </p:cNvPr>
          <p:cNvGrpSpPr/>
          <p:nvPr/>
        </p:nvGrpSpPr>
        <p:grpSpPr>
          <a:xfrm>
            <a:off x="1638646" y="1595553"/>
            <a:ext cx="8914707" cy="4778230"/>
            <a:chOff x="1784177" y="1595553"/>
            <a:chExt cx="8914707" cy="477823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D50176-2745-376A-306B-FB720736E3E3}"/>
                </a:ext>
              </a:extLst>
            </p:cNvPr>
            <p:cNvSpPr txBox="1"/>
            <p:nvPr/>
          </p:nvSpPr>
          <p:spPr>
            <a:xfrm>
              <a:off x="2038756" y="2924817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박준형</a:t>
              </a:r>
              <a:endPara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(BACK)</a:t>
              </a:r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DCB76030-C21D-0990-FC5A-CEC37E42A0BF}"/>
                </a:ext>
              </a:extLst>
            </p:cNvPr>
            <p:cNvGrpSpPr/>
            <p:nvPr/>
          </p:nvGrpSpPr>
          <p:grpSpPr>
            <a:xfrm>
              <a:off x="6409499" y="1595553"/>
              <a:ext cx="4289385" cy="2217172"/>
              <a:chOff x="6431802" y="1509180"/>
              <a:chExt cx="4289385" cy="2217172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4B63114E-281F-B872-E836-FE6D426EC280}"/>
                  </a:ext>
                </a:extLst>
              </p:cNvPr>
              <p:cNvSpPr/>
              <p:nvPr/>
            </p:nvSpPr>
            <p:spPr>
              <a:xfrm>
                <a:off x="6431802" y="1509180"/>
                <a:ext cx="4289385" cy="2217172"/>
              </a:xfrm>
              <a:prstGeom prst="roundRect">
                <a:avLst>
                  <a:gd name="adj" fmla="val 12553"/>
                </a:avLst>
              </a:prstGeom>
              <a:solidFill>
                <a:srgbClr val="ECF9E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CBDEB2-6F42-281A-AE72-98EF14171429}"/>
                  </a:ext>
                </a:extLst>
              </p:cNvPr>
              <p:cNvSpPr txBox="1"/>
              <p:nvPr/>
            </p:nvSpPr>
            <p:spPr>
              <a:xfrm>
                <a:off x="6616441" y="2844622"/>
                <a:ext cx="10469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이성원</a:t>
                </a:r>
                <a:endPara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(FRONT)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775D08-0837-5147-4BC9-4B7D68773948}"/>
                  </a:ext>
                </a:extLst>
              </p:cNvPr>
              <p:cNvSpPr txBox="1"/>
              <p:nvPr/>
            </p:nvSpPr>
            <p:spPr>
              <a:xfrm>
                <a:off x="7597123" y="1758832"/>
                <a:ext cx="2788397" cy="1714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UI/UX </a:t>
                </a: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및 화면 설계</a:t>
                </a:r>
                <a:endPara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화면 전환 기능 구현</a:t>
                </a:r>
                <a:endPara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에러 메시지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(</a:t>
                </a: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이미지 업로드 실패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) </a:t>
                </a: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기능 구현</a:t>
                </a: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8E57986B-D39B-6427-3B16-4472F860EAD8}"/>
                </a:ext>
              </a:extLst>
            </p:cNvPr>
            <p:cNvGrpSpPr/>
            <p:nvPr/>
          </p:nvGrpSpPr>
          <p:grpSpPr>
            <a:xfrm>
              <a:off x="1784177" y="4122176"/>
              <a:ext cx="4289385" cy="2251607"/>
              <a:chOff x="1833623" y="4122176"/>
              <a:chExt cx="4289385" cy="2251607"/>
            </a:xfrm>
          </p:grpSpPr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FD1A8BA0-AA82-06F3-E8CA-2A8875FB7853}"/>
                  </a:ext>
                </a:extLst>
              </p:cNvPr>
              <p:cNvSpPr/>
              <p:nvPr/>
            </p:nvSpPr>
            <p:spPr>
              <a:xfrm>
                <a:off x="1833623" y="4122176"/>
                <a:ext cx="4289385" cy="2217172"/>
              </a:xfrm>
              <a:prstGeom prst="roundRect">
                <a:avLst>
                  <a:gd name="adj" fmla="val 12553"/>
                </a:avLst>
              </a:prstGeom>
              <a:solidFill>
                <a:srgbClr val="ECF9E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B8DED9-EE03-D72E-F056-580CFDBA2504}"/>
                  </a:ext>
                </a:extLst>
              </p:cNvPr>
              <p:cNvSpPr txBox="1"/>
              <p:nvPr/>
            </p:nvSpPr>
            <p:spPr>
              <a:xfrm>
                <a:off x="2998944" y="4373572"/>
                <a:ext cx="2788397" cy="1714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이미지 업로드 및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촬영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   </a:t>
                </a: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기능 구현</a:t>
                </a:r>
                <a:endPara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탐지 결과 표시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(</a:t>
                </a:r>
                <a:r>
                  <a:rPr lang="ko-KR" altLang="en-US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딥페이크</a:t>
                </a:r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탐지 모델과 연동</a:t>
                </a:r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)</a:t>
                </a:r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FD0B511-0C54-C7E5-D4FC-CF2D6181A9AC}"/>
                  </a:ext>
                </a:extLst>
              </p:cNvPr>
              <p:cNvSpPr txBox="1"/>
              <p:nvPr/>
            </p:nvSpPr>
            <p:spPr>
              <a:xfrm>
                <a:off x="2040306" y="5450453"/>
                <a:ext cx="100653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홍금비</a:t>
                </a:r>
                <a:endPara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(FRONT)</a:t>
                </a:r>
              </a:p>
              <a:p>
                <a:pPr algn="ctr"/>
                <a:endPara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A1EEA7F-71C9-22B8-BE5C-4EDFA899A4A4}"/>
                </a:ext>
              </a:extLst>
            </p:cNvPr>
            <p:cNvSpPr txBox="1"/>
            <p:nvPr/>
          </p:nvSpPr>
          <p:spPr>
            <a:xfrm>
              <a:off x="6660420" y="5451440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황민호</a:t>
              </a:r>
              <a:endPara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(AI)</a:t>
              </a:r>
            </a:p>
          </p:txBody>
        </p:sp>
      </p:grpSp>
      <p:pic>
        <p:nvPicPr>
          <p:cNvPr id="10" name="그래픽 9" descr="남성 사무직 근로자 윤곽선">
            <a:extLst>
              <a:ext uri="{FF2B5EF4-FFF2-40B4-BE49-F238E27FC236}">
                <a16:creationId xmlns:a16="http://schemas.microsoft.com/office/drawing/2014/main" id="{C190B8A0-949B-E24C-6CFD-287AAB654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14888" y="2005226"/>
            <a:ext cx="914400" cy="914400"/>
          </a:xfrm>
          <a:prstGeom prst="rect">
            <a:avLst/>
          </a:prstGeom>
        </p:spPr>
      </p:pic>
      <p:pic>
        <p:nvPicPr>
          <p:cNvPr id="18" name="그래픽 17" descr="남성 사무직 근로자 윤곽선">
            <a:extLst>
              <a:ext uri="{FF2B5EF4-FFF2-40B4-BE49-F238E27FC236}">
                <a16:creationId xmlns:a16="http://schemas.microsoft.com/office/drawing/2014/main" id="{2C41A701-A81B-A791-1BF5-EEEBC25B0E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89566" y="4536053"/>
            <a:ext cx="914400" cy="914400"/>
          </a:xfrm>
          <a:prstGeom prst="rect">
            <a:avLst/>
          </a:prstGeom>
        </p:spPr>
      </p:pic>
      <p:pic>
        <p:nvPicPr>
          <p:cNvPr id="20" name="그래픽 19" descr="남성 사무직 근로자 단색으로 채워진">
            <a:extLst>
              <a:ext uri="{FF2B5EF4-FFF2-40B4-BE49-F238E27FC236}">
                <a16:creationId xmlns:a16="http://schemas.microsoft.com/office/drawing/2014/main" id="{50D9E4E1-D8CA-25F4-DFF6-926C22478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14888" y="4536053"/>
            <a:ext cx="914400" cy="914400"/>
          </a:xfrm>
          <a:prstGeom prst="rect">
            <a:avLst/>
          </a:prstGeom>
        </p:spPr>
      </p:pic>
      <p:sp>
        <p:nvSpPr>
          <p:cNvPr id="24" name="제목 1">
            <a:extLst>
              <a:ext uri="{FF2B5EF4-FFF2-40B4-BE49-F238E27FC236}">
                <a16:creationId xmlns:a16="http://schemas.microsoft.com/office/drawing/2014/main" id="{9DFD21C4-3321-1D2D-D191-66F951E9EAC3}"/>
              </a:ext>
            </a:extLst>
          </p:cNvPr>
          <p:cNvSpPr txBox="1">
            <a:spLocks/>
          </p:cNvSpPr>
          <p:nvPr/>
        </p:nvSpPr>
        <p:spPr>
          <a:xfrm>
            <a:off x="11060107" y="5980186"/>
            <a:ext cx="1131893" cy="5372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400" dirty="0" err="1">
                <a:solidFill>
                  <a:schemeClr val="bg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Holmez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5" name="양쪽 대괄호 54">
            <a:extLst>
              <a:ext uri="{FF2B5EF4-FFF2-40B4-BE49-F238E27FC236}">
                <a16:creationId xmlns:a16="http://schemas.microsoft.com/office/drawing/2014/main" id="{99B668E2-E5D0-F81B-DDF9-1513CAD28ED1}"/>
              </a:ext>
            </a:extLst>
          </p:cNvPr>
          <p:cNvSpPr/>
          <p:nvPr/>
        </p:nvSpPr>
        <p:spPr>
          <a:xfrm>
            <a:off x="1638644" y="1595551"/>
            <a:ext cx="4289385" cy="2217173"/>
          </a:xfrm>
          <a:prstGeom prst="bracketPair">
            <a:avLst>
              <a:gd name="adj" fmla="val 13721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10B688-D1C4-D384-99CD-212CBCFDCE83}"/>
              </a:ext>
            </a:extLst>
          </p:cNvPr>
          <p:cNvSpPr txBox="1"/>
          <p:nvPr/>
        </p:nvSpPr>
        <p:spPr>
          <a:xfrm>
            <a:off x="7429289" y="4535066"/>
            <a:ext cx="2788397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딥페이크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탐지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인공지능 모델을 통한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딥페이크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이미지 탐지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75D84D7-576C-44E5-38F0-B5AC6B217D67}"/>
              </a:ext>
            </a:extLst>
          </p:cNvPr>
          <p:cNvSpPr/>
          <p:nvPr/>
        </p:nvSpPr>
        <p:spPr>
          <a:xfrm>
            <a:off x="8227876" y="7063248"/>
            <a:ext cx="4445261" cy="1714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궁극적인 목표가 이미지 업로드 후 </a:t>
            </a:r>
            <a:r>
              <a:rPr lang="ko-KR" altLang="en-US" dirty="0" err="1"/>
              <a:t>딥페이크</a:t>
            </a:r>
            <a:r>
              <a:rPr lang="ko-KR" altLang="en-US" dirty="0"/>
              <a:t> 탐지부터 시작해서 오프라인으로 사진 촬영하여 </a:t>
            </a:r>
            <a:r>
              <a:rPr lang="ko-KR" altLang="en-US" dirty="0" err="1"/>
              <a:t>딥페이크</a:t>
            </a:r>
            <a:r>
              <a:rPr lang="ko-KR" altLang="en-US" dirty="0"/>
              <a:t> 탐지 이기 때문에 오디오는 제외함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F85122-93A6-9709-5672-4A22D8181746}"/>
              </a:ext>
            </a:extLst>
          </p:cNvPr>
          <p:cNvSpPr txBox="1"/>
          <p:nvPr/>
        </p:nvSpPr>
        <p:spPr>
          <a:xfrm>
            <a:off x="2803966" y="1892155"/>
            <a:ext cx="2788398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서버 개발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라우팅 및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엔드포인트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데이터베이스 연동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314DD2D-7F3E-C78F-6C92-A20B6770B70E}"/>
              </a:ext>
            </a:extLst>
          </p:cNvPr>
          <p:cNvGrpSpPr/>
          <p:nvPr/>
        </p:nvGrpSpPr>
        <p:grpSpPr>
          <a:xfrm>
            <a:off x="-1437640" y="217806"/>
            <a:ext cx="13772573" cy="1030743"/>
            <a:chOff x="-1437640" y="217806"/>
            <a:chExt cx="13772573" cy="1030743"/>
          </a:xfrm>
        </p:grpSpPr>
        <p:pic>
          <p:nvPicPr>
            <p:cNvPr id="6" name="그림 5" descr="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3D38F519-E5F8-3C71-A66A-5703D2F95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98" b="55566"/>
            <a:stretch/>
          </p:blipFill>
          <p:spPr>
            <a:xfrm>
              <a:off x="-89916" y="217806"/>
              <a:ext cx="1605494" cy="496187"/>
            </a:xfrm>
            <a:prstGeom prst="rect">
              <a:avLst/>
            </a:prstGeom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96C37037-FDCE-4D3D-8616-95A0AF53D2CB}"/>
                </a:ext>
              </a:extLst>
            </p:cNvPr>
            <p:cNvSpPr/>
            <p:nvPr/>
          </p:nvSpPr>
          <p:spPr>
            <a:xfrm flipV="1">
              <a:off x="1280809" y="1045254"/>
              <a:ext cx="11054124" cy="72000"/>
            </a:xfrm>
            <a:prstGeom prst="roundRect">
              <a:avLst>
                <a:gd name="adj" fmla="val 2738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04FAE4E-115F-A0BD-9FF6-A412BB840A52}"/>
                </a:ext>
              </a:extLst>
            </p:cNvPr>
            <p:cNvSpPr/>
            <p:nvPr/>
          </p:nvSpPr>
          <p:spPr>
            <a:xfrm>
              <a:off x="-1437640" y="281908"/>
              <a:ext cx="2875280" cy="96664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73B16BE-EEF7-88E6-B10D-468B5E03DC52}"/>
                </a:ext>
              </a:extLst>
            </p:cNvPr>
            <p:cNvGrpSpPr/>
            <p:nvPr/>
          </p:nvGrpSpPr>
          <p:grpSpPr>
            <a:xfrm>
              <a:off x="578939" y="395358"/>
              <a:ext cx="724135" cy="722696"/>
              <a:chOff x="1046299" y="238262"/>
              <a:chExt cx="724135" cy="722696"/>
            </a:xfrm>
          </p:grpSpPr>
          <p:sp>
            <p:nvSpPr>
              <p:cNvPr id="12" name="원형: 비어 있음 11">
                <a:extLst>
                  <a:ext uri="{FF2B5EF4-FFF2-40B4-BE49-F238E27FC236}">
                    <a16:creationId xmlns:a16="http://schemas.microsoft.com/office/drawing/2014/main" id="{9E456717-B8D8-314E-1F68-5DDEFD3B1D76}"/>
                  </a:ext>
                </a:extLst>
              </p:cNvPr>
              <p:cNvSpPr/>
              <p:nvPr/>
            </p:nvSpPr>
            <p:spPr>
              <a:xfrm>
                <a:off x="1050434" y="240958"/>
                <a:ext cx="720000" cy="720000"/>
              </a:xfrm>
              <a:prstGeom prst="donu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제목 1">
                <a:extLst>
                  <a:ext uri="{FF2B5EF4-FFF2-40B4-BE49-F238E27FC236}">
                    <a16:creationId xmlns:a16="http://schemas.microsoft.com/office/drawing/2014/main" id="{FF255C7C-B9FD-AE3A-CDC4-37B9590BA6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6299" y="238262"/>
                <a:ext cx="720001" cy="72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altLang="ko-KR" sz="3600" b="1" dirty="0"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Ⅰ</a:t>
                </a:r>
              </a:p>
            </p:txBody>
          </p:sp>
        </p:grpSp>
        <p:sp>
          <p:nvSpPr>
            <p:cNvPr id="11" name="제목 1">
              <a:extLst>
                <a:ext uri="{FF2B5EF4-FFF2-40B4-BE49-F238E27FC236}">
                  <a16:creationId xmlns:a16="http://schemas.microsoft.com/office/drawing/2014/main" id="{40A3D5CF-D954-A084-41E5-0BFF12157C94}"/>
                </a:ext>
              </a:extLst>
            </p:cNvPr>
            <p:cNvSpPr txBox="1">
              <a:spLocks/>
            </p:cNvSpPr>
            <p:nvPr/>
          </p:nvSpPr>
          <p:spPr>
            <a:xfrm>
              <a:off x="1593515" y="320805"/>
              <a:ext cx="2371491" cy="8578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05 </a:t>
              </a:r>
              <a:r>
                <a:rPr lang="ko-KR" altLang="en-US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역할분담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9015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067D880-D963-401A-A2C6-4CC8075AED6E}"/>
              </a:ext>
            </a:extLst>
          </p:cNvPr>
          <p:cNvGrpSpPr/>
          <p:nvPr/>
        </p:nvGrpSpPr>
        <p:grpSpPr>
          <a:xfrm>
            <a:off x="-1437640" y="217806"/>
            <a:ext cx="13772573" cy="1030743"/>
            <a:chOff x="-1437640" y="217806"/>
            <a:chExt cx="13772573" cy="1030743"/>
          </a:xfrm>
        </p:grpSpPr>
        <p:pic>
          <p:nvPicPr>
            <p:cNvPr id="5" name="그림 4" descr="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3DF72BE2-4BF8-8493-829F-CFFC38DD9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98" b="55566"/>
            <a:stretch/>
          </p:blipFill>
          <p:spPr>
            <a:xfrm>
              <a:off x="-89916" y="217806"/>
              <a:ext cx="1605494" cy="496187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CC770C7-C1B6-E312-1032-F4C5D88FA80F}"/>
                </a:ext>
              </a:extLst>
            </p:cNvPr>
            <p:cNvSpPr/>
            <p:nvPr/>
          </p:nvSpPr>
          <p:spPr>
            <a:xfrm flipV="1">
              <a:off x="1280809" y="1045254"/>
              <a:ext cx="11054124" cy="72000"/>
            </a:xfrm>
            <a:prstGeom prst="roundRect">
              <a:avLst>
                <a:gd name="adj" fmla="val 2738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1B3B1930-C96C-8F45-6AC0-8CFF48BDBE15}"/>
                </a:ext>
              </a:extLst>
            </p:cNvPr>
            <p:cNvSpPr/>
            <p:nvPr/>
          </p:nvSpPr>
          <p:spPr>
            <a:xfrm>
              <a:off x="-1437640" y="281908"/>
              <a:ext cx="2875280" cy="96664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97A3B54-DE17-E125-3AB1-4F2E80814305}"/>
                </a:ext>
              </a:extLst>
            </p:cNvPr>
            <p:cNvGrpSpPr/>
            <p:nvPr/>
          </p:nvGrpSpPr>
          <p:grpSpPr>
            <a:xfrm>
              <a:off x="578939" y="395358"/>
              <a:ext cx="724135" cy="722696"/>
              <a:chOff x="1046299" y="238262"/>
              <a:chExt cx="724135" cy="722696"/>
            </a:xfrm>
          </p:grpSpPr>
          <p:sp>
            <p:nvSpPr>
              <p:cNvPr id="10" name="원형: 비어 있음 9">
                <a:extLst>
                  <a:ext uri="{FF2B5EF4-FFF2-40B4-BE49-F238E27FC236}">
                    <a16:creationId xmlns:a16="http://schemas.microsoft.com/office/drawing/2014/main" id="{7B84B7E3-E686-AD83-ABFA-E088AEEC16AB}"/>
                  </a:ext>
                </a:extLst>
              </p:cNvPr>
              <p:cNvSpPr/>
              <p:nvPr/>
            </p:nvSpPr>
            <p:spPr>
              <a:xfrm>
                <a:off x="1050434" y="240958"/>
                <a:ext cx="720000" cy="720000"/>
              </a:xfrm>
              <a:prstGeom prst="donu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제목 1">
                <a:extLst>
                  <a:ext uri="{FF2B5EF4-FFF2-40B4-BE49-F238E27FC236}">
                    <a16:creationId xmlns:a16="http://schemas.microsoft.com/office/drawing/2014/main" id="{F6ABD714-3EB1-253E-A772-6B18A2F9E1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6299" y="238262"/>
                <a:ext cx="720001" cy="72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altLang="ko-KR" sz="3600" b="1" dirty="0"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Ⅰ</a:t>
                </a:r>
              </a:p>
            </p:txBody>
          </p:sp>
        </p:grpSp>
        <p:sp>
          <p:nvSpPr>
            <p:cNvPr id="9" name="제목 1">
              <a:extLst>
                <a:ext uri="{FF2B5EF4-FFF2-40B4-BE49-F238E27FC236}">
                  <a16:creationId xmlns:a16="http://schemas.microsoft.com/office/drawing/2014/main" id="{EC84CBE5-5EA5-614D-1EC2-ADA2E9BA21DF}"/>
                </a:ext>
              </a:extLst>
            </p:cNvPr>
            <p:cNvSpPr txBox="1">
              <a:spLocks/>
            </p:cNvSpPr>
            <p:nvPr/>
          </p:nvSpPr>
          <p:spPr>
            <a:xfrm>
              <a:off x="1593515" y="320805"/>
              <a:ext cx="2371491" cy="8578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06 </a:t>
              </a:r>
              <a:r>
                <a:rPr lang="ko-KR" altLang="en-US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추진일정</a:t>
              </a: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4C0F79E-68DB-3AA6-18C5-2ECEABFF12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902615"/>
              </p:ext>
            </p:extLst>
          </p:nvPr>
        </p:nvGraphicFramePr>
        <p:xfrm>
          <a:off x="740072" y="1509930"/>
          <a:ext cx="5334156" cy="5373846"/>
        </p:xfrm>
        <a:graphic>
          <a:graphicData uri="http://schemas.openxmlformats.org/drawingml/2006/table">
            <a:tbl>
              <a:tblPr/>
              <a:tblGrid>
                <a:gridCol w="1665976">
                  <a:extLst>
                    <a:ext uri="{9D8B030D-6E8A-4147-A177-3AD203B41FA5}">
                      <a16:colId xmlns:a16="http://schemas.microsoft.com/office/drawing/2014/main" val="785817363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559031435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3473652042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1807006886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57742976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2120754479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1677894716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860997175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467806801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1577272764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1461600958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2486387436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2109800139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1735109463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406629614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327887326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3567934172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1943027969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1543502947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4218504847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203441007"/>
                    </a:ext>
                  </a:extLst>
                </a:gridCol>
              </a:tblGrid>
              <a:tr h="187644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구 분</a:t>
                      </a: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07852" marR="107852" marT="53926" marB="539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월</a:t>
                      </a:r>
                      <a:endParaRPr 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07852" marR="107852" marT="53926" marB="539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월</a:t>
                      </a:r>
                      <a:endParaRPr 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07852" marR="107852" marT="53926" marB="539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월</a:t>
                      </a:r>
                      <a:endParaRPr 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07852" marR="107852" marT="53926" marB="539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월</a:t>
                      </a:r>
                      <a:endParaRPr 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07852" marR="107852" marT="53926" marB="539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월</a:t>
                      </a:r>
                      <a:endParaRPr 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07852" marR="107852" marT="53926" marB="539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57959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endParaRPr 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7785282"/>
                  </a:ext>
                </a:extLst>
              </a:tr>
              <a:tr h="259200">
                <a:tc gridSpan="21">
                  <a:txBody>
                    <a:bodyPr/>
                    <a:lstStyle/>
                    <a:p>
                      <a:pPr marL="0" marR="0" indent="-427990" algn="just" fontAlgn="base" latinLnBrk="1">
                        <a:lnSpc>
                          <a:spcPct val="160000"/>
                        </a:lnSpc>
                      </a:pP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□ 프로젝트착수</a:t>
                      </a: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07852" marR="107852" marT="53926" marB="539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30376"/>
                  </a:ext>
                </a:extLst>
              </a:tr>
              <a:tr h="259200">
                <a:tc>
                  <a:txBody>
                    <a:bodyPr/>
                    <a:lstStyle/>
                    <a:p>
                      <a:pPr marL="0" marR="0" indent="-427990" algn="l" fontAlgn="base" latinLnBrk="0">
                        <a:lnSpc>
                          <a:spcPct val="160000"/>
                        </a:lnSpc>
                      </a:pP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● </a:t>
                      </a:r>
                      <a:r>
                        <a:rPr lang="ko-KR" altLang="en-US" sz="900" kern="0" spc="0" dirty="0" err="1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캡스톤디자인</a:t>
                      </a:r>
                      <a:r>
                        <a:rPr lang="en-US" altLang="ko-KR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 </a:t>
                      </a: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계획서 제출</a:t>
                      </a:r>
                    </a:p>
                  </a:txBody>
                  <a:tcPr marL="11123" marR="11123" marT="11123" marB="1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05315"/>
                  </a:ext>
                </a:extLst>
              </a:tr>
              <a:tr h="259200">
                <a:tc gridSpan="21">
                  <a:txBody>
                    <a:bodyPr/>
                    <a:lstStyle/>
                    <a:p>
                      <a:pPr marL="0" marR="0" indent="-427990" algn="just" fontAlgn="base" latinLnBrk="1">
                        <a:lnSpc>
                          <a:spcPct val="160000"/>
                        </a:lnSpc>
                      </a:pP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□ </a:t>
                      </a:r>
                      <a:r>
                        <a:rPr lang="ko-KR" altLang="en-US" sz="900" b="1" kern="0" spc="0" dirty="0" err="1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백엔드</a:t>
                      </a: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07852" marR="107852" marT="53926" marB="539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210703"/>
                  </a:ext>
                </a:extLst>
              </a:tr>
              <a:tr h="259200">
                <a:tc>
                  <a:txBody>
                    <a:bodyPr/>
                    <a:lstStyle/>
                    <a:p>
                      <a:pPr marL="0" marR="0" indent="-247650" algn="l" fontAlgn="base" latinLnBrk="0">
                        <a:lnSpc>
                          <a:spcPct val="100000"/>
                        </a:lnSpc>
                      </a:pP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● 서버 기본 설정</a:t>
                      </a:r>
                    </a:p>
                  </a:txBody>
                  <a:tcPr marL="11123" marR="11123" marT="11123" marB="1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8942173"/>
                  </a:ext>
                </a:extLst>
              </a:tr>
              <a:tr h="259200">
                <a:tc>
                  <a:txBody>
                    <a:bodyPr/>
                    <a:lstStyle/>
                    <a:p>
                      <a:pPr marL="0" marR="0" indent="-427990" algn="l" fontAlgn="base" latinLnBrk="0">
                        <a:lnSpc>
                          <a:spcPct val="160000"/>
                        </a:lnSpc>
                      </a:pP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● 파일 업로드 기능 구현</a:t>
                      </a:r>
                    </a:p>
                  </a:txBody>
                  <a:tcPr marL="11123" marR="11123" marT="11123" marB="1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0105566"/>
                  </a:ext>
                </a:extLst>
              </a:tr>
              <a:tr h="259200">
                <a:tc>
                  <a:txBody>
                    <a:bodyPr/>
                    <a:lstStyle/>
                    <a:p>
                      <a:pPr marL="0" marR="0" indent="-427990" algn="l" fontAlgn="base" latinLnBrk="0">
                        <a:lnSpc>
                          <a:spcPct val="160000"/>
                        </a:lnSpc>
                      </a:pP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● 분석 결과 반환</a:t>
                      </a:r>
                    </a:p>
                  </a:txBody>
                  <a:tcPr marL="11123" marR="11123" marT="11123" marB="1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5911669"/>
                  </a:ext>
                </a:extLst>
              </a:tr>
              <a:tr h="259200">
                <a:tc>
                  <a:txBody>
                    <a:bodyPr/>
                    <a:lstStyle/>
                    <a:p>
                      <a:pPr marL="0" marR="0" indent="-427990" algn="l" fontAlgn="base" latinLnBrk="0">
                        <a:lnSpc>
                          <a:spcPct val="160000"/>
                        </a:lnSpc>
                      </a:pP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● </a:t>
                      </a:r>
                      <a:r>
                        <a:rPr lang="ko-KR" altLang="en-US" sz="900" kern="0" spc="-1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데이터베이스 저장 기능</a:t>
                      </a: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3580459"/>
                  </a:ext>
                </a:extLst>
              </a:tr>
              <a:tr h="259200">
                <a:tc>
                  <a:txBody>
                    <a:bodyPr/>
                    <a:lstStyle/>
                    <a:p>
                      <a:pPr marL="0" marR="0" indent="-247650" algn="l" fontAlgn="base" latinLnBrk="0">
                        <a:lnSpc>
                          <a:spcPct val="110000"/>
                        </a:lnSpc>
                      </a:pP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● 응답 및 오류 처리</a:t>
                      </a:r>
                    </a:p>
                  </a:txBody>
                  <a:tcPr marL="11123" marR="11123" marT="11123" marB="1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1062249"/>
                  </a:ext>
                </a:extLst>
              </a:tr>
              <a:tr h="259200">
                <a:tc>
                  <a:txBody>
                    <a:bodyPr/>
                    <a:lstStyle/>
                    <a:p>
                      <a:pPr marL="0" marR="0" indent="-247650" algn="l" fontAlgn="base" latinLnBrk="0">
                        <a:lnSpc>
                          <a:spcPct val="120000"/>
                        </a:lnSpc>
                      </a:pP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● 테스트 및 디버깅</a:t>
                      </a:r>
                    </a:p>
                  </a:txBody>
                  <a:tcPr marL="11123" marR="11123" marT="11123" marB="1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77274"/>
                  </a:ext>
                </a:extLst>
              </a:tr>
              <a:tr h="259200">
                <a:tc gridSpan="21">
                  <a:txBody>
                    <a:bodyPr/>
                    <a:lstStyle/>
                    <a:p>
                      <a:pPr marL="0" marR="0" indent="-427990" algn="just" fontAlgn="base" latinLnBrk="1">
                        <a:lnSpc>
                          <a:spcPct val="160000"/>
                        </a:lnSpc>
                      </a:pP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□ </a:t>
                      </a:r>
                      <a:r>
                        <a:rPr lang="ko-KR" altLang="en-US" sz="900" b="1" kern="0" spc="0" dirty="0" err="1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프론트엔드</a:t>
                      </a: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07852" marR="107852" marT="53926" marB="539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5931670"/>
                  </a:ext>
                </a:extLst>
              </a:tr>
              <a:tr h="259200">
                <a:tc>
                  <a:txBody>
                    <a:bodyPr/>
                    <a:lstStyle/>
                    <a:p>
                      <a:pPr marL="0" marR="0" indent="-247650" algn="l" fontAlgn="base" latinLnBrk="0">
                        <a:lnSpc>
                          <a:spcPct val="100000"/>
                        </a:lnSpc>
                      </a:pP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● </a:t>
                      </a:r>
                      <a:r>
                        <a:rPr lang="en-US" altLang="ko-KR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UI/UX </a:t>
                      </a: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디자인</a:t>
                      </a:r>
                    </a:p>
                  </a:txBody>
                  <a:tcPr marL="11123" marR="11123" marT="11123" marB="1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765562"/>
                  </a:ext>
                </a:extLst>
              </a:tr>
              <a:tr h="259200">
                <a:tc>
                  <a:txBody>
                    <a:bodyPr/>
                    <a:lstStyle/>
                    <a:p>
                      <a:pPr marL="0" marR="0" indent="-427990" algn="l" fontAlgn="base" latinLnBrk="0">
                        <a:lnSpc>
                          <a:spcPct val="160000"/>
                        </a:lnSpc>
                      </a:pP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● 안드로이드 프로젝트 셋업</a:t>
                      </a:r>
                    </a:p>
                  </a:txBody>
                  <a:tcPr marL="11123" marR="11123" marT="11123" marB="1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9617824"/>
                  </a:ext>
                </a:extLst>
              </a:tr>
              <a:tr h="259200">
                <a:tc>
                  <a:txBody>
                    <a:bodyPr/>
                    <a:lstStyle/>
                    <a:p>
                      <a:pPr marL="0" marR="0" indent="-427990" algn="l" fontAlgn="base" latinLnBrk="0">
                        <a:lnSpc>
                          <a:spcPct val="160000"/>
                        </a:lnSpc>
                      </a:pP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● 홈 화면 및 기본 레이아웃 구현</a:t>
                      </a:r>
                    </a:p>
                  </a:txBody>
                  <a:tcPr marL="11123" marR="11123" marT="11123" marB="1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0555703"/>
                  </a:ext>
                </a:extLst>
              </a:tr>
              <a:tr h="259200">
                <a:tc>
                  <a:txBody>
                    <a:bodyPr/>
                    <a:lstStyle/>
                    <a:p>
                      <a:pPr marL="0" marR="0" indent="-427990" algn="l" fontAlgn="base" latinLnBrk="0">
                        <a:lnSpc>
                          <a:spcPct val="160000"/>
                        </a:lnSpc>
                      </a:pP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● 사진 촬영 및 업로드 기능 개발</a:t>
                      </a:r>
                    </a:p>
                  </a:txBody>
                  <a:tcPr marL="11123" marR="11123" marT="11123" marB="1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013999"/>
                  </a:ext>
                </a:extLst>
              </a:tr>
              <a:tr h="259200">
                <a:tc>
                  <a:txBody>
                    <a:bodyPr/>
                    <a:lstStyle/>
                    <a:p>
                      <a:pPr marL="0" marR="0" indent="-427990" algn="l" fontAlgn="base" latinLnBrk="0">
                        <a:lnSpc>
                          <a:spcPct val="160000"/>
                        </a:lnSpc>
                      </a:pP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● 서버 </a:t>
                      </a:r>
                      <a:r>
                        <a:rPr lang="en-US" altLang="ko-KR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API </a:t>
                      </a: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연동</a:t>
                      </a:r>
                    </a:p>
                  </a:txBody>
                  <a:tcPr marL="11123" marR="11123" marT="11123" marB="1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0957202"/>
                  </a:ext>
                </a:extLst>
              </a:tr>
              <a:tr h="259200">
                <a:tc>
                  <a:txBody>
                    <a:bodyPr/>
                    <a:lstStyle/>
                    <a:p>
                      <a:pPr marL="0" marR="0" indent="-427990" algn="l" fontAlgn="base" latinLnBrk="0">
                        <a:lnSpc>
                          <a:spcPct val="160000"/>
                        </a:lnSpc>
                      </a:pP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● </a:t>
                      </a:r>
                      <a:r>
                        <a:rPr lang="en-US" altLang="ko-KR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AI </a:t>
                      </a: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판별 결과 표시 </a:t>
                      </a:r>
                      <a:r>
                        <a:rPr lang="en-US" altLang="ko-KR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UI </a:t>
                      </a: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개발</a:t>
                      </a:r>
                    </a:p>
                  </a:txBody>
                  <a:tcPr marL="11123" marR="11123" marT="11123" marB="1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0355128"/>
                  </a:ext>
                </a:extLst>
              </a:tr>
              <a:tr h="259200">
                <a:tc>
                  <a:txBody>
                    <a:bodyPr/>
                    <a:lstStyle/>
                    <a:p>
                      <a:pPr marL="0" marR="0" indent="-427990" algn="l" fontAlgn="base" latinLnBrk="0">
                        <a:lnSpc>
                          <a:spcPct val="160000"/>
                        </a:lnSpc>
                      </a:pP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● </a:t>
                      </a:r>
                      <a:r>
                        <a:rPr lang="en-US" altLang="ko-KR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UI </a:t>
                      </a: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테스트 및 디버깅</a:t>
                      </a:r>
                    </a:p>
                  </a:txBody>
                  <a:tcPr marL="11123" marR="11123" marT="11123" marB="1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487902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B680816-B6D1-75E2-2B87-5BA4079CB6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407379"/>
              </p:ext>
            </p:extLst>
          </p:nvPr>
        </p:nvGraphicFramePr>
        <p:xfrm>
          <a:off x="6202164" y="1509928"/>
          <a:ext cx="5334156" cy="5218244"/>
        </p:xfrm>
        <a:graphic>
          <a:graphicData uri="http://schemas.openxmlformats.org/drawingml/2006/table">
            <a:tbl>
              <a:tblPr/>
              <a:tblGrid>
                <a:gridCol w="1665976">
                  <a:extLst>
                    <a:ext uri="{9D8B030D-6E8A-4147-A177-3AD203B41FA5}">
                      <a16:colId xmlns:a16="http://schemas.microsoft.com/office/drawing/2014/main" val="785817363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559031435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3473652042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1807006886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57742976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2120754479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1677894716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860997175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467806801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1577272764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1461600958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2486387436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2109800139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1735109463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406629614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327887326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3567934172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1943027969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1543502947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4218504847"/>
                    </a:ext>
                  </a:extLst>
                </a:gridCol>
                <a:gridCol w="183409">
                  <a:extLst>
                    <a:ext uri="{9D8B030D-6E8A-4147-A177-3AD203B41FA5}">
                      <a16:colId xmlns:a16="http://schemas.microsoft.com/office/drawing/2014/main" val="203441007"/>
                    </a:ext>
                  </a:extLst>
                </a:gridCol>
              </a:tblGrid>
              <a:tr h="30244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구 분</a:t>
                      </a: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07852" marR="107852" marT="53926" marB="539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월</a:t>
                      </a:r>
                      <a:endParaRPr 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07852" marR="107852" marT="53926" marB="539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월</a:t>
                      </a:r>
                      <a:endParaRPr 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07852" marR="107852" marT="53926" marB="539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월</a:t>
                      </a:r>
                      <a:endParaRPr 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07852" marR="107852" marT="53926" marB="539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월</a:t>
                      </a:r>
                      <a:endParaRPr 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07852" marR="107852" marT="53926" marB="539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</a:pPr>
                      <a:r>
                        <a:rPr 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월</a:t>
                      </a:r>
                      <a:endParaRPr 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07852" marR="107852" marT="53926" marB="5392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579592"/>
                  </a:ext>
                </a:extLst>
              </a:tr>
              <a:tr h="2172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endParaRPr 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</a:pPr>
                      <a:r>
                        <a:rPr lang="en-US" sz="900" b="1" kern="0" spc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  <a:endParaRPr 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56798" marR="22325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7785282"/>
                  </a:ext>
                </a:extLst>
              </a:tr>
              <a:tr h="302446">
                <a:tc gridSpan="21">
                  <a:txBody>
                    <a:bodyPr/>
                    <a:lstStyle/>
                    <a:p>
                      <a:pPr marL="0" marR="0" indent="-427990" algn="just" fontAlgn="base" latinLnBrk="1">
                        <a:lnSpc>
                          <a:spcPct val="160000"/>
                        </a:lnSpc>
                      </a:pP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□ 인공지능</a:t>
                      </a: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07852" marR="107852" marT="53926" marB="539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30376"/>
                  </a:ext>
                </a:extLst>
              </a:tr>
              <a:tr h="257819">
                <a:tc>
                  <a:txBody>
                    <a:bodyPr/>
                    <a:lstStyle/>
                    <a:p>
                      <a:pPr marL="0" marR="0" indent="-427990" algn="l" fontAlgn="base" latinLnBrk="0">
                        <a:lnSpc>
                          <a:spcPct val="160000"/>
                        </a:lnSpc>
                      </a:pP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● 데이터 탐색</a:t>
                      </a:r>
                    </a:p>
                  </a:txBody>
                  <a:tcPr marL="11123" marR="11123" marT="11123" marB="1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05315"/>
                  </a:ext>
                </a:extLst>
              </a:tr>
              <a:tr h="257819">
                <a:tc>
                  <a:txBody>
                    <a:bodyPr/>
                    <a:lstStyle/>
                    <a:p>
                      <a:pPr marL="0" marR="0" indent="-427990" algn="l" fontAlgn="base" latinLnBrk="0">
                        <a:lnSpc>
                          <a:spcPct val="160000"/>
                        </a:lnSpc>
                      </a:pP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● 모델 탐색 및 분석</a:t>
                      </a:r>
                    </a:p>
                  </a:txBody>
                  <a:tcPr marL="11123" marR="11123" marT="11123" marB="1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0210703"/>
                  </a:ext>
                </a:extLst>
              </a:tr>
              <a:tr h="257819">
                <a:tc>
                  <a:txBody>
                    <a:bodyPr/>
                    <a:lstStyle/>
                    <a:p>
                      <a:pPr marL="0" marR="0" indent="-247650" algn="l" fontAlgn="base" latinLnBrk="0">
                        <a:lnSpc>
                          <a:spcPct val="100000"/>
                        </a:lnSpc>
                      </a:pP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● 모델 학습</a:t>
                      </a:r>
                    </a:p>
                  </a:txBody>
                  <a:tcPr marL="11123" marR="11123" marT="11123" marB="1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8942173"/>
                  </a:ext>
                </a:extLst>
              </a:tr>
              <a:tr h="257819">
                <a:tc>
                  <a:txBody>
                    <a:bodyPr/>
                    <a:lstStyle/>
                    <a:p>
                      <a:pPr marL="0" marR="0" indent="-427990" algn="l" fontAlgn="base" latinLnBrk="0">
                        <a:lnSpc>
                          <a:spcPct val="160000"/>
                        </a:lnSpc>
                      </a:pP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● 모델 성능 테스트</a:t>
                      </a:r>
                    </a:p>
                  </a:txBody>
                  <a:tcPr marL="11123" marR="11123" marT="11123" marB="1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0105566"/>
                  </a:ext>
                </a:extLst>
              </a:tr>
              <a:tr h="257819">
                <a:tc>
                  <a:txBody>
                    <a:bodyPr/>
                    <a:lstStyle/>
                    <a:p>
                      <a:pPr marL="0" marR="0" indent="-427990" algn="l" fontAlgn="base" latinLnBrk="0">
                        <a:lnSpc>
                          <a:spcPct val="160000"/>
                        </a:lnSpc>
                      </a:pP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● 모델 선정 및 디버깅</a:t>
                      </a:r>
                    </a:p>
                  </a:txBody>
                  <a:tcPr marL="11123" marR="11123" marT="11123" marB="1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911669"/>
                  </a:ext>
                </a:extLst>
              </a:tr>
              <a:tr h="302446">
                <a:tc gridSpan="21">
                  <a:txBody>
                    <a:bodyPr/>
                    <a:lstStyle/>
                    <a:p>
                      <a:pPr marL="0" marR="0" indent="-427990" algn="just" fontAlgn="base" latinLnBrk="1">
                        <a:lnSpc>
                          <a:spcPct val="160000"/>
                        </a:lnSpc>
                      </a:pP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□  프로젝트 운영</a:t>
                      </a: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07852" marR="107852" marT="53926" marB="539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3580459"/>
                  </a:ext>
                </a:extLst>
              </a:tr>
              <a:tr h="257819">
                <a:tc>
                  <a:txBody>
                    <a:bodyPr/>
                    <a:lstStyle/>
                    <a:p>
                      <a:pPr marL="0" marR="0" lvl="0" indent="-2476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●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캡스톤디자인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계획발표</a:t>
                      </a:r>
                    </a:p>
                  </a:txBody>
                  <a:tcPr marL="11123" marR="11123" marT="11123" marB="1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1062249"/>
                  </a:ext>
                </a:extLst>
              </a:tr>
              <a:tr h="257819">
                <a:tc>
                  <a:txBody>
                    <a:bodyPr/>
                    <a:lstStyle/>
                    <a:p>
                      <a:pPr marL="0" marR="0" indent="-247650" algn="l" fontAlgn="base" latinLnBrk="0">
                        <a:lnSpc>
                          <a:spcPct val="120000"/>
                        </a:lnSpc>
                      </a:pP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● </a:t>
                      </a:r>
                      <a:r>
                        <a:rPr lang="ko-KR" altLang="en-US" sz="900" kern="0" spc="0" dirty="0" err="1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캡스톤디자인</a:t>
                      </a:r>
                      <a:r>
                        <a:rPr lang="en-US" altLang="ko-KR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 </a:t>
                      </a: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중간보고서 제출</a:t>
                      </a:r>
                    </a:p>
                  </a:txBody>
                  <a:tcPr marL="11123" marR="11123" marT="11123" marB="1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77274"/>
                  </a:ext>
                </a:extLst>
              </a:tr>
              <a:tr h="257819">
                <a:tc>
                  <a:txBody>
                    <a:bodyPr/>
                    <a:lstStyle/>
                    <a:p>
                      <a:pPr marL="0" marR="0" indent="-247650" algn="l" fontAlgn="base" latinLnBrk="0">
                        <a:lnSpc>
                          <a:spcPct val="100000"/>
                        </a:lnSpc>
                      </a:pP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● </a:t>
                      </a:r>
                      <a:r>
                        <a:rPr lang="ko-KR" altLang="en-US" sz="900" kern="0" spc="0" dirty="0" err="1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캡스톤디자인</a:t>
                      </a:r>
                      <a:r>
                        <a:rPr lang="en-US" altLang="ko-KR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 </a:t>
                      </a: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중간발표</a:t>
                      </a:r>
                    </a:p>
                  </a:txBody>
                  <a:tcPr marL="11123" marR="11123" marT="11123" marB="1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85931670"/>
                  </a:ext>
                </a:extLst>
              </a:tr>
              <a:tr h="257819">
                <a:tc>
                  <a:txBody>
                    <a:bodyPr/>
                    <a:lstStyle/>
                    <a:p>
                      <a:pPr marL="0" marR="0" indent="-247650" algn="l" fontAlgn="base" latinLnBrk="0">
                        <a:lnSpc>
                          <a:spcPct val="120000"/>
                        </a:lnSpc>
                      </a:pP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● </a:t>
                      </a:r>
                      <a:r>
                        <a:rPr lang="ko-KR" altLang="en-US" sz="900" kern="0" spc="0" dirty="0" err="1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캡스톤디자인</a:t>
                      </a:r>
                      <a:r>
                        <a:rPr lang="en-US" altLang="ko-KR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 </a:t>
                      </a: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결과보고서 제출</a:t>
                      </a:r>
                    </a:p>
                  </a:txBody>
                  <a:tcPr marL="11123" marR="11123" marT="11123" marB="1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765562"/>
                  </a:ext>
                </a:extLst>
              </a:tr>
              <a:tr h="257819">
                <a:tc>
                  <a:txBody>
                    <a:bodyPr/>
                    <a:lstStyle/>
                    <a:p>
                      <a:pPr marL="0" marR="0" indent="-247650" algn="l" fontAlgn="base" latinLnBrk="0">
                        <a:lnSpc>
                          <a:spcPct val="120000"/>
                        </a:lnSpc>
                      </a:pP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● </a:t>
                      </a:r>
                      <a:r>
                        <a:rPr lang="ko-KR" altLang="en-US" sz="900" kern="0" spc="0" dirty="0" err="1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캡스톤디자인</a:t>
                      </a:r>
                      <a:r>
                        <a:rPr lang="en-US" altLang="ko-KR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 </a:t>
                      </a: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최종발표</a:t>
                      </a:r>
                    </a:p>
                  </a:txBody>
                  <a:tcPr marL="11123" marR="11123" marT="11123" marB="1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337513"/>
                  </a:ext>
                </a:extLst>
              </a:tr>
              <a:tr h="1360709">
                <a:tc gridSpan="21">
                  <a:txBody>
                    <a:bodyPr/>
                    <a:lstStyle/>
                    <a:p>
                      <a:pPr marL="0" marR="0" indent="-427990" algn="l" fontAlgn="base" latinLnBrk="0">
                        <a:lnSpc>
                          <a:spcPct val="160000"/>
                        </a:lnSpc>
                      </a:pPr>
                      <a:r>
                        <a:rPr lang="en-US" altLang="ko-KR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 </a:t>
                      </a: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본 일정은 프로젝트 진행 상황에 따라 변동될 수 있음</a:t>
                      </a:r>
                      <a:endParaRPr lang="en-US" altLang="ko-KR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0" marR="0" indent="-427990" algn="l" fontAlgn="base" latinLnBrk="0">
                        <a:lnSpc>
                          <a:spcPct val="160000"/>
                        </a:lnSpc>
                      </a:pPr>
                      <a:r>
                        <a:rPr lang="en-US" altLang="ko-KR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 </a:t>
                      </a: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각 단계별로 주요 작업을 수행</a:t>
                      </a:r>
                      <a:r>
                        <a:rPr lang="en-US" altLang="ko-KR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일정 준수를 위해 정기적인 점검 및 피드백을 반영</a:t>
                      </a:r>
                      <a:endParaRPr lang="en-US" altLang="ko-KR" sz="9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8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8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8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8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8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8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8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8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8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8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8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8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8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8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8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8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800" kern="0" spc="0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8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8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</a:pPr>
                      <a:endParaRPr lang="ko-KR" altLang="en-US" sz="800" kern="0" spc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11123" marR="11123" marT="11123" marB="111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9617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2521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2A16050-BC60-83B3-24D1-D5136808B624}"/>
              </a:ext>
            </a:extLst>
          </p:cNvPr>
          <p:cNvGrpSpPr/>
          <p:nvPr/>
        </p:nvGrpSpPr>
        <p:grpSpPr>
          <a:xfrm>
            <a:off x="-2992350" y="1900033"/>
            <a:ext cx="16748448" cy="2255448"/>
            <a:chOff x="-1437640" y="217806"/>
            <a:chExt cx="7654065" cy="1030743"/>
          </a:xfrm>
        </p:grpSpPr>
        <p:pic>
          <p:nvPicPr>
            <p:cNvPr id="5" name="그림 4" descr="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0D10773F-7C55-94AA-AF25-B4C4F1F4B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98" b="55566"/>
            <a:stretch/>
          </p:blipFill>
          <p:spPr>
            <a:xfrm>
              <a:off x="-89916" y="217806"/>
              <a:ext cx="1605494" cy="496187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B757ED3-B409-AAB0-D05A-2D33E4EF312E}"/>
                </a:ext>
              </a:extLst>
            </p:cNvPr>
            <p:cNvSpPr/>
            <p:nvPr/>
          </p:nvSpPr>
          <p:spPr>
            <a:xfrm flipV="1">
              <a:off x="1280809" y="1045254"/>
              <a:ext cx="4935616" cy="72000"/>
            </a:xfrm>
            <a:prstGeom prst="roundRect">
              <a:avLst>
                <a:gd name="adj" fmla="val 27384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764E688F-99D6-D81B-EC3B-59B08C01C730}"/>
                </a:ext>
              </a:extLst>
            </p:cNvPr>
            <p:cNvSpPr/>
            <p:nvPr/>
          </p:nvSpPr>
          <p:spPr>
            <a:xfrm>
              <a:off x="-1437640" y="281908"/>
              <a:ext cx="2875280" cy="966641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5232C6F-104C-6BEE-27F0-E6193DA063D7}"/>
                </a:ext>
              </a:extLst>
            </p:cNvPr>
            <p:cNvGrpSpPr/>
            <p:nvPr/>
          </p:nvGrpSpPr>
          <p:grpSpPr>
            <a:xfrm>
              <a:off x="578939" y="395358"/>
              <a:ext cx="724135" cy="722696"/>
              <a:chOff x="1046299" y="238262"/>
              <a:chExt cx="724135" cy="722696"/>
            </a:xfrm>
          </p:grpSpPr>
          <p:sp>
            <p:nvSpPr>
              <p:cNvPr id="10" name="원형: 비어 있음 9">
                <a:extLst>
                  <a:ext uri="{FF2B5EF4-FFF2-40B4-BE49-F238E27FC236}">
                    <a16:creationId xmlns:a16="http://schemas.microsoft.com/office/drawing/2014/main" id="{C52DB15F-F2A9-A047-3D7C-B1C37CECE440}"/>
                  </a:ext>
                </a:extLst>
              </p:cNvPr>
              <p:cNvSpPr/>
              <p:nvPr/>
            </p:nvSpPr>
            <p:spPr>
              <a:xfrm>
                <a:off x="1050434" y="240958"/>
                <a:ext cx="720000" cy="720000"/>
              </a:xfrm>
              <a:prstGeom prst="donu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제목 1">
                <a:extLst>
                  <a:ext uri="{FF2B5EF4-FFF2-40B4-BE49-F238E27FC236}">
                    <a16:creationId xmlns:a16="http://schemas.microsoft.com/office/drawing/2014/main" id="{B7D2E79A-7A13-ACDA-DAAB-5AB0D22B90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6299" y="238262"/>
                <a:ext cx="720001" cy="72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altLang="ko-KR" sz="6600" b="1" dirty="0"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Ⅱ</a:t>
                </a:r>
              </a:p>
            </p:txBody>
          </p:sp>
        </p:grpSp>
        <p:sp>
          <p:nvSpPr>
            <p:cNvPr id="9" name="제목 1">
              <a:extLst>
                <a:ext uri="{FF2B5EF4-FFF2-40B4-BE49-F238E27FC236}">
                  <a16:creationId xmlns:a16="http://schemas.microsoft.com/office/drawing/2014/main" id="{0327BE92-0B1C-9B9F-91EA-D36F9759C58D}"/>
                </a:ext>
              </a:extLst>
            </p:cNvPr>
            <p:cNvSpPr txBox="1">
              <a:spLocks/>
            </p:cNvSpPr>
            <p:nvPr/>
          </p:nvSpPr>
          <p:spPr>
            <a:xfrm>
              <a:off x="1593515" y="320805"/>
              <a:ext cx="2371491" cy="8578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프로젝트 </a:t>
              </a:r>
              <a:r>
                <a:rPr lang="ko-KR" altLang="en-US" b="1" dirty="0">
                  <a:solidFill>
                    <a:prstClr val="black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수행</a:t>
              </a:r>
              <a:endPara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47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1373</TotalTime>
  <Words>876</Words>
  <Application>Microsoft Office PowerPoint</Application>
  <PresentationFormat>와이드스크린</PresentationFormat>
  <Paragraphs>260</Paragraphs>
  <Slides>18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HGPMinchoE</vt:lpstr>
      <vt:lpstr>나눔스퀘어_ac Bold</vt:lpstr>
      <vt:lpstr>나눔스퀘어_ac ExtraBold</vt:lpstr>
      <vt:lpstr>맑은 고딕</vt:lpstr>
      <vt:lpstr>Arial</vt:lpstr>
      <vt:lpstr>Ebrima</vt:lpstr>
      <vt:lpstr>Wingdings</vt:lpstr>
      <vt:lpstr>Office 테마</vt:lpstr>
      <vt:lpstr>캡스톤 디자인 Ⅰ 계획 발표</vt:lpstr>
      <vt:lpstr>PowerPoint 프레젠테이션</vt:lpstr>
      <vt:lpstr>PowerPoint 프레젠테이션</vt:lpstr>
      <vt:lpstr>PowerPoint 프레젠테이션</vt:lpstr>
      <vt:lpstr>             AI Holmes  사용자가 카메라를 이용하여 사진을 촬영하거나  이미지를 업로드하면, 해당 이미지가 딥페이크 인지 분석하고 그 결과 및 판단 근거를 제공하는  안드로이드 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SW Lee</dc:creator>
  <cp:lastModifiedBy>SW Lee</cp:lastModifiedBy>
  <cp:revision>381</cp:revision>
  <dcterms:created xsi:type="dcterms:W3CDTF">2025-02-03T07:35:24Z</dcterms:created>
  <dcterms:modified xsi:type="dcterms:W3CDTF">2025-06-04T07:34:58Z</dcterms:modified>
</cp:coreProperties>
</file>